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sldIdLst>
    <p:sldId id="370" r:id="rId5"/>
    <p:sldId id="433" r:id="rId6"/>
    <p:sldId id="431" r:id="rId7"/>
    <p:sldId id="444" r:id="rId8"/>
    <p:sldId id="434" r:id="rId9"/>
    <p:sldId id="436" r:id="rId10"/>
    <p:sldId id="442" r:id="rId11"/>
    <p:sldId id="440" r:id="rId12"/>
    <p:sldId id="439" r:id="rId13"/>
    <p:sldId id="441" r:id="rId14"/>
    <p:sldId id="435" r:id="rId15"/>
    <p:sldId id="437" r:id="rId16"/>
    <p:sldId id="438" r:id="rId17"/>
    <p:sldId id="445" r:id="rId18"/>
    <p:sldId id="432" r:id="rId19"/>
  </p:sldIdLst>
  <p:sldSz cx="9144000" cy="6858000" type="screen4x3"/>
  <p:notesSz cx="6858000" cy="9144000"/>
  <p:defaultTextStyle>
    <a:defPPr>
      <a:defRPr lang="en-US"/>
    </a:defPPr>
    <a:lvl1pPr marL="0" algn="l" defTabSz="858439" rtl="0" eaLnBrk="1" latinLnBrk="0" hangingPunct="1">
      <a:defRPr sz="1690" kern="1200">
        <a:solidFill>
          <a:schemeClr val="tx1"/>
        </a:solidFill>
        <a:latin typeface="+mn-lt"/>
        <a:ea typeface="+mn-ea"/>
        <a:cs typeface="+mn-cs"/>
      </a:defRPr>
    </a:lvl1pPr>
    <a:lvl2pPr marL="429219" algn="l" defTabSz="858439" rtl="0" eaLnBrk="1" latinLnBrk="0" hangingPunct="1">
      <a:defRPr sz="1690" kern="1200">
        <a:solidFill>
          <a:schemeClr val="tx1"/>
        </a:solidFill>
        <a:latin typeface="+mn-lt"/>
        <a:ea typeface="+mn-ea"/>
        <a:cs typeface="+mn-cs"/>
      </a:defRPr>
    </a:lvl2pPr>
    <a:lvl3pPr marL="858439" algn="l" defTabSz="858439" rtl="0" eaLnBrk="1" latinLnBrk="0" hangingPunct="1">
      <a:defRPr sz="1690" kern="1200">
        <a:solidFill>
          <a:schemeClr val="tx1"/>
        </a:solidFill>
        <a:latin typeface="+mn-lt"/>
        <a:ea typeface="+mn-ea"/>
        <a:cs typeface="+mn-cs"/>
      </a:defRPr>
    </a:lvl3pPr>
    <a:lvl4pPr marL="1287658" algn="l" defTabSz="858439" rtl="0" eaLnBrk="1" latinLnBrk="0" hangingPunct="1">
      <a:defRPr sz="1690" kern="1200">
        <a:solidFill>
          <a:schemeClr val="tx1"/>
        </a:solidFill>
        <a:latin typeface="+mn-lt"/>
        <a:ea typeface="+mn-ea"/>
        <a:cs typeface="+mn-cs"/>
      </a:defRPr>
    </a:lvl4pPr>
    <a:lvl5pPr marL="1716877" algn="l" defTabSz="858439" rtl="0" eaLnBrk="1" latinLnBrk="0" hangingPunct="1">
      <a:defRPr sz="1690" kern="1200">
        <a:solidFill>
          <a:schemeClr val="tx1"/>
        </a:solidFill>
        <a:latin typeface="+mn-lt"/>
        <a:ea typeface="+mn-ea"/>
        <a:cs typeface="+mn-cs"/>
      </a:defRPr>
    </a:lvl5pPr>
    <a:lvl6pPr marL="2146097" algn="l" defTabSz="858439" rtl="0" eaLnBrk="1" latinLnBrk="0" hangingPunct="1">
      <a:defRPr sz="1690" kern="1200">
        <a:solidFill>
          <a:schemeClr val="tx1"/>
        </a:solidFill>
        <a:latin typeface="+mn-lt"/>
        <a:ea typeface="+mn-ea"/>
        <a:cs typeface="+mn-cs"/>
      </a:defRPr>
    </a:lvl6pPr>
    <a:lvl7pPr marL="2575316" algn="l" defTabSz="858439" rtl="0" eaLnBrk="1" latinLnBrk="0" hangingPunct="1">
      <a:defRPr sz="1690" kern="1200">
        <a:solidFill>
          <a:schemeClr val="tx1"/>
        </a:solidFill>
        <a:latin typeface="+mn-lt"/>
        <a:ea typeface="+mn-ea"/>
        <a:cs typeface="+mn-cs"/>
      </a:defRPr>
    </a:lvl7pPr>
    <a:lvl8pPr marL="3004536" algn="l" defTabSz="858439" rtl="0" eaLnBrk="1" latinLnBrk="0" hangingPunct="1">
      <a:defRPr sz="1690" kern="1200">
        <a:solidFill>
          <a:schemeClr val="tx1"/>
        </a:solidFill>
        <a:latin typeface="+mn-lt"/>
        <a:ea typeface="+mn-ea"/>
        <a:cs typeface="+mn-cs"/>
      </a:defRPr>
    </a:lvl8pPr>
    <a:lvl9pPr marL="3433755" algn="l" defTabSz="858439" rtl="0" eaLnBrk="1" latinLnBrk="0" hangingPunct="1">
      <a:defRPr sz="169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8F0644-93DA-4B2E-747B-AF89FAF7385A}" name="Claudio Lanza" initials="CL" userId="S::claudio@env-health.org::6b5dca29-44cc-4d54-8172-98460104d40c" providerId="AD"/>
  <p188:author id="{AC87ADC3-D51B-8010-CEA0-60C9C88B4984}" name="Anne Stauffer" initials="AS" userId="S::anne@env-health.org::806d215c-1c94-4eb3-9832-bf4dff99fa99" providerId="AD"/>
  <p188:author id="{B69356F5-366D-9C3C-BE55-5E1352F5E409}" name="Guest User" initials="GU" userId="S::urn:spo:anon#a5fe19e17075bd05f2a40253572524c013816dc661867e4bbc0cc04619e83c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B3F"/>
    <a:srgbClr val="9AE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94FAC-AEAB-0A85-5828-BC74A04BAB43}" v="16" dt="2025-05-19T08:41:23.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249"/>
    <p:restoredTop sz="95126"/>
  </p:normalViewPr>
  <p:slideViewPr>
    <p:cSldViewPr snapToGrid="0">
      <p:cViewPr varScale="1">
        <p:scale>
          <a:sx n="82" d="100"/>
          <a:sy n="82" d="100"/>
        </p:scale>
        <p:origin x="17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D1549-C19B-4085-A2E8-3EFC06791DC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E374B1E-6E21-40D5-AE23-43C248ABA77E}">
      <dgm:prSet/>
      <dgm:spPr/>
      <dgm:t>
        <a:bodyPr/>
        <a:lstStyle/>
        <a:p>
          <a:pPr rtl="0"/>
          <a:r>
            <a:rPr lang="en-US" dirty="0">
              <a:latin typeface="Calibri Light" panose="020F0302020204030204"/>
            </a:rPr>
            <a:t>Political and Policy Overview</a:t>
          </a:r>
        </a:p>
      </dgm:t>
    </dgm:pt>
    <dgm:pt modelId="{41FCB2EA-5124-4AF6-A59F-0C3F7B86E185}" type="parTrans" cxnId="{6E03D8F3-89B0-4755-BD70-BEC68966212A}">
      <dgm:prSet/>
      <dgm:spPr/>
      <dgm:t>
        <a:bodyPr/>
        <a:lstStyle/>
        <a:p>
          <a:endParaRPr lang="en-US"/>
        </a:p>
      </dgm:t>
    </dgm:pt>
    <dgm:pt modelId="{CB02F276-F6B2-48FD-ADD2-F0BD56E27ABF}" type="sibTrans" cxnId="{6E03D8F3-89B0-4755-BD70-BEC68966212A}">
      <dgm:prSet/>
      <dgm:spPr/>
      <dgm:t>
        <a:bodyPr/>
        <a:lstStyle/>
        <a:p>
          <a:endParaRPr lang="en-US"/>
        </a:p>
      </dgm:t>
    </dgm:pt>
    <dgm:pt modelId="{45EFE8A4-DA74-4131-8B00-4D49F4DAC56B}">
      <dgm:prSet phldr="0"/>
      <dgm:spPr/>
      <dgm:t>
        <a:bodyPr/>
        <a:lstStyle/>
        <a:p>
          <a:pPr algn="l" rtl="0">
            <a:lnSpc>
              <a:spcPct val="90000"/>
            </a:lnSpc>
          </a:pPr>
          <a:r>
            <a:rPr lang="en-GB" dirty="0">
              <a:latin typeface="Calibri"/>
              <a:ea typeface="Calibri"/>
              <a:cs typeface="Calibri"/>
            </a:rPr>
            <a:t>Health Impacts</a:t>
          </a:r>
          <a:endParaRPr lang="en-GB" dirty="0">
            <a:latin typeface="Calibri Light" panose="020F0302020204030204"/>
          </a:endParaRPr>
        </a:p>
      </dgm:t>
    </dgm:pt>
    <dgm:pt modelId="{FED56239-FBD0-4EC8-A623-B8B5F967DBE5}" type="parTrans" cxnId="{CA41CE16-D928-4DF3-BA99-F08EF430AE6A}">
      <dgm:prSet/>
      <dgm:spPr/>
    </dgm:pt>
    <dgm:pt modelId="{16F576DF-5CBB-40E7-A56B-4C21EC791CEC}" type="sibTrans" cxnId="{CA41CE16-D928-4DF3-BA99-F08EF430AE6A}">
      <dgm:prSet/>
      <dgm:spPr/>
    </dgm:pt>
    <dgm:pt modelId="{B8C11781-9D98-439A-9899-9303804207A2}">
      <dgm:prSet phldr="0"/>
      <dgm:spPr/>
      <dgm:t>
        <a:bodyPr/>
        <a:lstStyle/>
        <a:p>
          <a:pPr algn="l" rtl="0">
            <a:lnSpc>
              <a:spcPct val="90000"/>
            </a:lnSpc>
          </a:pPr>
          <a:r>
            <a:rPr lang="en-GB" dirty="0">
              <a:latin typeface="Calibri Light" panose="020F0302020204030204"/>
            </a:rPr>
            <a:t>Focus: </a:t>
          </a:r>
          <a:r>
            <a:rPr lang="en-GB" dirty="0">
              <a:latin typeface="Calibri"/>
              <a:ea typeface="Calibri"/>
              <a:cs typeface="Calibri"/>
            </a:rPr>
            <a:t>Heat</a:t>
          </a:r>
        </a:p>
      </dgm:t>
    </dgm:pt>
    <dgm:pt modelId="{58907F98-3A9A-492A-99C0-E0239AADEA6E}" type="parTrans" cxnId="{410F78B7-888B-4237-80DB-773911BA80D0}">
      <dgm:prSet/>
      <dgm:spPr/>
    </dgm:pt>
    <dgm:pt modelId="{6FEEB129-FD0A-4012-BF18-EDA23CA08CE9}" type="sibTrans" cxnId="{410F78B7-888B-4237-80DB-773911BA80D0}">
      <dgm:prSet/>
      <dgm:spPr/>
    </dgm:pt>
    <dgm:pt modelId="{9F894AA4-81AE-4D38-A7C7-939456601C66}">
      <dgm:prSet phldr="0"/>
      <dgm:spPr/>
      <dgm:t>
        <a:bodyPr/>
        <a:lstStyle/>
        <a:p>
          <a:pPr rtl="0">
            <a:lnSpc>
              <a:spcPct val="100000"/>
            </a:lnSpc>
          </a:pPr>
          <a:r>
            <a:rPr lang="en-US" dirty="0">
              <a:latin typeface="Calibri Light" panose="020F0302020204030204"/>
            </a:rPr>
            <a:t>Key Climate Dates</a:t>
          </a:r>
        </a:p>
      </dgm:t>
    </dgm:pt>
    <dgm:pt modelId="{7DFDB234-F6F6-469B-A68E-DD143C44F477}" type="parTrans" cxnId="{225CA12C-160F-4ED9-8A3A-856415760678}">
      <dgm:prSet/>
      <dgm:spPr/>
    </dgm:pt>
    <dgm:pt modelId="{6D142543-3E3D-49BC-94FF-9D8F84968A43}" type="sibTrans" cxnId="{225CA12C-160F-4ED9-8A3A-856415760678}">
      <dgm:prSet/>
      <dgm:spPr/>
    </dgm:pt>
    <dgm:pt modelId="{7A6335F8-30DF-4FC5-A31D-EB3A30FE8A8F}">
      <dgm:prSet phldr="0"/>
      <dgm:spPr/>
      <dgm:t>
        <a:bodyPr/>
        <a:lstStyle/>
        <a:p>
          <a:pPr rtl="0">
            <a:lnSpc>
              <a:spcPct val="100000"/>
            </a:lnSpc>
          </a:pPr>
          <a:r>
            <a:rPr lang="en-US" dirty="0">
              <a:latin typeface="Calibri Light" panose="020F0302020204030204"/>
            </a:rPr>
            <a:t>EU Update</a:t>
          </a:r>
        </a:p>
      </dgm:t>
    </dgm:pt>
    <dgm:pt modelId="{5996B548-2E1F-4AB1-A62C-45A471659E1E}" type="parTrans" cxnId="{CFEED6B2-1A53-42D3-B7C2-F35BB4FBB59D}">
      <dgm:prSet/>
      <dgm:spPr/>
    </dgm:pt>
    <dgm:pt modelId="{4BDC862E-F7A4-4575-B936-B0F95D518276}" type="sibTrans" cxnId="{CFEED6B2-1A53-42D3-B7C2-F35BB4FBB59D}">
      <dgm:prSet/>
      <dgm:spPr/>
    </dgm:pt>
    <dgm:pt modelId="{272F454C-2E0E-432D-9449-9B871B1ECFF7}">
      <dgm:prSet phldr="0"/>
      <dgm:spPr/>
      <dgm:t>
        <a:bodyPr/>
        <a:lstStyle/>
        <a:p>
          <a:pPr algn="l" rtl="0">
            <a:lnSpc>
              <a:spcPct val="90000"/>
            </a:lnSpc>
          </a:pPr>
          <a:r>
            <a:rPr lang="en-GB" dirty="0">
              <a:latin typeface="Calibri"/>
              <a:ea typeface="Calibri"/>
              <a:cs typeface="Calibri"/>
            </a:rPr>
            <a:t>Does your country have a national Heat Health Action Plan?</a:t>
          </a:r>
        </a:p>
      </dgm:t>
    </dgm:pt>
    <dgm:pt modelId="{EC796C2A-73B3-46A8-B6B4-FBA0F9DAA4F2}" type="parTrans" cxnId="{5045F4B8-722B-4327-80A2-9E4665AD48DA}">
      <dgm:prSet/>
      <dgm:spPr/>
    </dgm:pt>
    <dgm:pt modelId="{E807A0D3-69F2-4FDD-A1AE-79682C2D4D02}" type="sibTrans" cxnId="{5045F4B8-722B-4327-80A2-9E4665AD48DA}">
      <dgm:prSet/>
      <dgm:spPr/>
    </dgm:pt>
    <dgm:pt modelId="{C7513537-359C-4609-B16B-81A5AB1A8240}">
      <dgm:prSet phldr="0"/>
      <dgm:spPr/>
      <dgm:t>
        <a:bodyPr/>
        <a:lstStyle/>
        <a:p>
          <a:pPr algn="l" rtl="0">
            <a:lnSpc>
              <a:spcPct val="90000"/>
            </a:lnSpc>
          </a:pPr>
          <a:r>
            <a:rPr lang="en-GB" dirty="0">
              <a:latin typeface="Calibri"/>
              <a:ea typeface="Calibri"/>
              <a:cs typeface="Calibri"/>
            </a:rPr>
            <a:t>What is your organisation focusing on? </a:t>
          </a:r>
        </a:p>
      </dgm:t>
    </dgm:pt>
    <dgm:pt modelId="{58DEB0DF-4E49-454F-969B-C7C402DF3C11}" type="parTrans" cxnId="{501C71DA-85A6-4ECF-A297-4D26E4BC96D3}">
      <dgm:prSet/>
      <dgm:spPr/>
    </dgm:pt>
    <dgm:pt modelId="{B5F90986-686F-4C0D-97AB-92CFBEDECBAA}" type="sibTrans" cxnId="{501C71DA-85A6-4ECF-A297-4D26E4BC96D3}">
      <dgm:prSet/>
      <dgm:spPr/>
    </dgm:pt>
    <dgm:pt modelId="{D9AE453C-3627-45C5-AFC3-9942FA023026}" type="pres">
      <dgm:prSet presAssocID="{D25D1549-C19B-4085-A2E8-3EFC06791DC7}" presName="linear" presStyleCnt="0">
        <dgm:presLayoutVars>
          <dgm:animLvl val="lvl"/>
          <dgm:resizeHandles val="exact"/>
        </dgm:presLayoutVars>
      </dgm:prSet>
      <dgm:spPr/>
    </dgm:pt>
    <dgm:pt modelId="{37831A81-FD62-4A69-85FD-147DBFEF894C}" type="pres">
      <dgm:prSet presAssocID="{5E374B1E-6E21-40D5-AE23-43C248ABA77E}" presName="parentText" presStyleLbl="node1" presStyleIdx="0" presStyleCnt="3">
        <dgm:presLayoutVars>
          <dgm:chMax val="0"/>
          <dgm:bulletEnabled val="1"/>
        </dgm:presLayoutVars>
      </dgm:prSet>
      <dgm:spPr/>
    </dgm:pt>
    <dgm:pt modelId="{429DF9CC-0E2E-4583-8910-3F823F8D818D}" type="pres">
      <dgm:prSet presAssocID="{5E374B1E-6E21-40D5-AE23-43C248ABA77E}" presName="childText" presStyleLbl="revTx" presStyleIdx="0" presStyleCnt="3">
        <dgm:presLayoutVars>
          <dgm:bulletEnabled val="1"/>
        </dgm:presLayoutVars>
      </dgm:prSet>
      <dgm:spPr/>
    </dgm:pt>
    <dgm:pt modelId="{8B4FFE91-148A-41AE-A822-C4F4319B260E}" type="pres">
      <dgm:prSet presAssocID="{45EFE8A4-DA74-4131-8B00-4D49F4DAC56B}" presName="parentText" presStyleLbl="node1" presStyleIdx="1" presStyleCnt="3">
        <dgm:presLayoutVars>
          <dgm:chMax val="0"/>
          <dgm:bulletEnabled val="1"/>
        </dgm:presLayoutVars>
      </dgm:prSet>
      <dgm:spPr/>
    </dgm:pt>
    <dgm:pt modelId="{FAF49C1C-11BF-4641-A3BA-43AC9AC4108C}" type="pres">
      <dgm:prSet presAssocID="{45EFE8A4-DA74-4131-8B00-4D49F4DAC56B}" presName="childText" presStyleLbl="revTx" presStyleIdx="1" presStyleCnt="3">
        <dgm:presLayoutVars>
          <dgm:bulletEnabled val="1"/>
        </dgm:presLayoutVars>
      </dgm:prSet>
      <dgm:spPr/>
    </dgm:pt>
    <dgm:pt modelId="{029E1F07-13D9-48AF-971B-A65FDF120C34}" type="pres">
      <dgm:prSet presAssocID="{B8C11781-9D98-439A-9899-9303804207A2}" presName="parentText" presStyleLbl="node1" presStyleIdx="2" presStyleCnt="3">
        <dgm:presLayoutVars>
          <dgm:chMax val="0"/>
          <dgm:bulletEnabled val="1"/>
        </dgm:presLayoutVars>
      </dgm:prSet>
      <dgm:spPr/>
    </dgm:pt>
    <dgm:pt modelId="{873EE0AC-2F3A-4488-9ED1-109C879D359C}" type="pres">
      <dgm:prSet presAssocID="{B8C11781-9D98-439A-9899-9303804207A2}" presName="childText" presStyleLbl="revTx" presStyleIdx="2" presStyleCnt="3">
        <dgm:presLayoutVars>
          <dgm:bulletEnabled val="1"/>
        </dgm:presLayoutVars>
      </dgm:prSet>
      <dgm:spPr/>
    </dgm:pt>
  </dgm:ptLst>
  <dgm:cxnLst>
    <dgm:cxn modelId="{CA41CE16-D928-4DF3-BA99-F08EF430AE6A}" srcId="{D25D1549-C19B-4085-A2E8-3EFC06791DC7}" destId="{45EFE8A4-DA74-4131-8B00-4D49F4DAC56B}" srcOrd="1" destOrd="0" parTransId="{FED56239-FBD0-4EC8-A623-B8B5F967DBE5}" sibTransId="{16F576DF-5CBB-40E7-A56B-4C21EC791CEC}"/>
    <dgm:cxn modelId="{225CA12C-160F-4ED9-8A3A-856415760678}" srcId="{5E374B1E-6E21-40D5-AE23-43C248ABA77E}" destId="{9F894AA4-81AE-4D38-A7C7-939456601C66}" srcOrd="0" destOrd="0" parTransId="{7DFDB234-F6F6-469B-A68E-DD143C44F477}" sibTransId="{6D142543-3E3D-49BC-94FF-9D8F84968A43}"/>
    <dgm:cxn modelId="{425CDE2C-48F5-470E-8C0E-11AFA74A8F16}" type="presOf" srcId="{5E374B1E-6E21-40D5-AE23-43C248ABA77E}" destId="{37831A81-FD62-4A69-85FD-147DBFEF894C}" srcOrd="0" destOrd="0" presId="urn:microsoft.com/office/officeart/2005/8/layout/vList2"/>
    <dgm:cxn modelId="{AAE4BA4C-5E23-4D02-9C70-E53BF6ED26BD}" type="presOf" srcId="{C7513537-359C-4609-B16B-81A5AB1A8240}" destId="{FAF49C1C-11BF-4641-A3BA-43AC9AC4108C}" srcOrd="0" destOrd="0" presId="urn:microsoft.com/office/officeart/2005/8/layout/vList2"/>
    <dgm:cxn modelId="{74A5B14D-2B25-45F0-B65E-09E7C0B2D6F3}" type="presOf" srcId="{7A6335F8-30DF-4FC5-A31D-EB3A30FE8A8F}" destId="{429DF9CC-0E2E-4583-8910-3F823F8D818D}" srcOrd="0" destOrd="1" presId="urn:microsoft.com/office/officeart/2005/8/layout/vList2"/>
    <dgm:cxn modelId="{A9A3CA51-DC45-4F0B-BE51-7A899C13113A}" type="presOf" srcId="{B8C11781-9D98-439A-9899-9303804207A2}" destId="{029E1F07-13D9-48AF-971B-A65FDF120C34}" srcOrd="0" destOrd="0" presId="urn:microsoft.com/office/officeart/2005/8/layout/vList2"/>
    <dgm:cxn modelId="{1D267B5A-F6EA-47C3-8314-8BDD1BAABA1A}" type="presOf" srcId="{272F454C-2E0E-432D-9449-9B871B1ECFF7}" destId="{873EE0AC-2F3A-4488-9ED1-109C879D359C}" srcOrd="0" destOrd="0" presId="urn:microsoft.com/office/officeart/2005/8/layout/vList2"/>
    <dgm:cxn modelId="{68ACBF7D-F760-4C84-AABC-0B4E1E14F18F}" type="presOf" srcId="{9F894AA4-81AE-4D38-A7C7-939456601C66}" destId="{429DF9CC-0E2E-4583-8910-3F823F8D818D}" srcOrd="0" destOrd="0" presId="urn:microsoft.com/office/officeart/2005/8/layout/vList2"/>
    <dgm:cxn modelId="{2252BBA7-A399-4CAF-8E76-78F53C3FBA09}" type="presOf" srcId="{45EFE8A4-DA74-4131-8B00-4D49F4DAC56B}" destId="{8B4FFE91-148A-41AE-A822-C4F4319B260E}" srcOrd="0" destOrd="0" presId="urn:microsoft.com/office/officeart/2005/8/layout/vList2"/>
    <dgm:cxn modelId="{CFEED6B2-1A53-42D3-B7C2-F35BB4FBB59D}" srcId="{5E374B1E-6E21-40D5-AE23-43C248ABA77E}" destId="{7A6335F8-30DF-4FC5-A31D-EB3A30FE8A8F}" srcOrd="1" destOrd="0" parTransId="{5996B548-2E1F-4AB1-A62C-45A471659E1E}" sibTransId="{4BDC862E-F7A4-4575-B936-B0F95D518276}"/>
    <dgm:cxn modelId="{410F78B7-888B-4237-80DB-773911BA80D0}" srcId="{D25D1549-C19B-4085-A2E8-3EFC06791DC7}" destId="{B8C11781-9D98-439A-9899-9303804207A2}" srcOrd="2" destOrd="0" parTransId="{58907F98-3A9A-492A-99C0-E0239AADEA6E}" sibTransId="{6FEEB129-FD0A-4012-BF18-EDA23CA08CE9}"/>
    <dgm:cxn modelId="{5045F4B8-722B-4327-80A2-9E4665AD48DA}" srcId="{B8C11781-9D98-439A-9899-9303804207A2}" destId="{272F454C-2E0E-432D-9449-9B871B1ECFF7}" srcOrd="0" destOrd="0" parTransId="{EC796C2A-73B3-46A8-B6B4-FBA0F9DAA4F2}" sibTransId="{E807A0D3-69F2-4FDD-A1AE-79682C2D4D02}"/>
    <dgm:cxn modelId="{1DF442BF-3225-4FBF-ABBB-5406662C02EB}" type="presOf" srcId="{D25D1549-C19B-4085-A2E8-3EFC06791DC7}" destId="{D9AE453C-3627-45C5-AFC3-9942FA023026}" srcOrd="0" destOrd="0" presId="urn:microsoft.com/office/officeart/2005/8/layout/vList2"/>
    <dgm:cxn modelId="{501C71DA-85A6-4ECF-A297-4D26E4BC96D3}" srcId="{45EFE8A4-DA74-4131-8B00-4D49F4DAC56B}" destId="{C7513537-359C-4609-B16B-81A5AB1A8240}" srcOrd="0" destOrd="0" parTransId="{58DEB0DF-4E49-454F-969B-C7C402DF3C11}" sibTransId="{B5F90986-686F-4C0D-97AB-92CFBEDECBAA}"/>
    <dgm:cxn modelId="{6E03D8F3-89B0-4755-BD70-BEC68966212A}" srcId="{D25D1549-C19B-4085-A2E8-3EFC06791DC7}" destId="{5E374B1E-6E21-40D5-AE23-43C248ABA77E}" srcOrd="0" destOrd="0" parTransId="{41FCB2EA-5124-4AF6-A59F-0C3F7B86E185}" sibTransId="{CB02F276-F6B2-48FD-ADD2-F0BD56E27ABF}"/>
    <dgm:cxn modelId="{729585E0-5756-4A33-B995-EDC9F4B32E03}" type="presParOf" srcId="{D9AE453C-3627-45C5-AFC3-9942FA023026}" destId="{37831A81-FD62-4A69-85FD-147DBFEF894C}" srcOrd="0" destOrd="0" presId="urn:microsoft.com/office/officeart/2005/8/layout/vList2"/>
    <dgm:cxn modelId="{9C283D8D-37DA-42A0-A155-A4A0F77A2826}" type="presParOf" srcId="{D9AE453C-3627-45C5-AFC3-9942FA023026}" destId="{429DF9CC-0E2E-4583-8910-3F823F8D818D}" srcOrd="1" destOrd="0" presId="urn:microsoft.com/office/officeart/2005/8/layout/vList2"/>
    <dgm:cxn modelId="{75EBB860-B5A4-4920-B3C1-46D73DE5D692}" type="presParOf" srcId="{D9AE453C-3627-45C5-AFC3-9942FA023026}" destId="{8B4FFE91-148A-41AE-A822-C4F4319B260E}" srcOrd="2" destOrd="0" presId="urn:microsoft.com/office/officeart/2005/8/layout/vList2"/>
    <dgm:cxn modelId="{C766D873-2022-4B43-931D-4C5A64D69955}" type="presParOf" srcId="{D9AE453C-3627-45C5-AFC3-9942FA023026}" destId="{FAF49C1C-11BF-4641-A3BA-43AC9AC4108C}" srcOrd="3" destOrd="0" presId="urn:microsoft.com/office/officeart/2005/8/layout/vList2"/>
    <dgm:cxn modelId="{0D9EEA71-2839-4ED4-8E4F-6DA95F0FAD8B}" type="presParOf" srcId="{D9AE453C-3627-45C5-AFC3-9942FA023026}" destId="{029E1F07-13D9-48AF-971B-A65FDF120C34}" srcOrd="4" destOrd="0" presId="urn:microsoft.com/office/officeart/2005/8/layout/vList2"/>
    <dgm:cxn modelId="{9F89DBF8-2339-4E6F-AE5A-C83DF2778487}" type="presParOf" srcId="{D9AE453C-3627-45C5-AFC3-9942FA023026}" destId="{873EE0AC-2F3A-4488-9ED1-109C879D359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31A81-FD62-4A69-85FD-147DBFEF894C}">
      <dsp:nvSpPr>
        <dsp:cNvPr id="0" name=""/>
        <dsp:cNvSpPr/>
      </dsp:nvSpPr>
      <dsp:spPr>
        <a:xfrm>
          <a:off x="0" y="67945"/>
          <a:ext cx="7886700"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Calibri Light" panose="020F0302020204030204"/>
            </a:rPr>
            <a:t>Political and Policy Overview</a:t>
          </a:r>
        </a:p>
      </dsp:txBody>
      <dsp:txXfrm>
        <a:off x="37467" y="105412"/>
        <a:ext cx="7811766" cy="692586"/>
      </dsp:txXfrm>
    </dsp:sp>
    <dsp:sp modelId="{429DF9CC-0E2E-4583-8910-3F823F8D818D}">
      <dsp:nvSpPr>
        <dsp:cNvPr id="0" name=""/>
        <dsp:cNvSpPr/>
      </dsp:nvSpPr>
      <dsp:spPr>
        <a:xfrm>
          <a:off x="0" y="835465"/>
          <a:ext cx="78867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rtl="0">
            <a:lnSpc>
              <a:spcPct val="100000"/>
            </a:lnSpc>
            <a:spcBef>
              <a:spcPct val="0"/>
            </a:spcBef>
            <a:spcAft>
              <a:spcPct val="20000"/>
            </a:spcAft>
            <a:buChar char="•"/>
          </a:pPr>
          <a:r>
            <a:rPr lang="en-US" sz="2500" kern="1200" dirty="0">
              <a:latin typeface="Calibri Light" panose="020F0302020204030204"/>
            </a:rPr>
            <a:t>Key Climate Dates</a:t>
          </a:r>
        </a:p>
        <a:p>
          <a:pPr marL="228600" lvl="1" indent="-228600" algn="l" defTabSz="1111250" rtl="0">
            <a:lnSpc>
              <a:spcPct val="100000"/>
            </a:lnSpc>
            <a:spcBef>
              <a:spcPct val="0"/>
            </a:spcBef>
            <a:spcAft>
              <a:spcPct val="20000"/>
            </a:spcAft>
            <a:buChar char="•"/>
          </a:pPr>
          <a:r>
            <a:rPr lang="en-US" sz="2500" kern="1200" dirty="0">
              <a:latin typeface="Calibri Light" panose="020F0302020204030204"/>
            </a:rPr>
            <a:t>EU Update</a:t>
          </a:r>
        </a:p>
      </dsp:txBody>
      <dsp:txXfrm>
        <a:off x="0" y="835465"/>
        <a:ext cx="7886700" cy="943920"/>
      </dsp:txXfrm>
    </dsp:sp>
    <dsp:sp modelId="{8B4FFE91-148A-41AE-A822-C4F4319B260E}">
      <dsp:nvSpPr>
        <dsp:cNvPr id="0" name=""/>
        <dsp:cNvSpPr/>
      </dsp:nvSpPr>
      <dsp:spPr>
        <a:xfrm>
          <a:off x="0" y="1779386"/>
          <a:ext cx="7886700"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dirty="0">
              <a:latin typeface="Calibri"/>
              <a:ea typeface="Calibri"/>
              <a:cs typeface="Calibri"/>
            </a:rPr>
            <a:t>Health Impacts</a:t>
          </a:r>
          <a:endParaRPr lang="en-GB" sz="3200" kern="1200" dirty="0">
            <a:latin typeface="Calibri Light" panose="020F0302020204030204"/>
          </a:endParaRPr>
        </a:p>
      </dsp:txBody>
      <dsp:txXfrm>
        <a:off x="37467" y="1816853"/>
        <a:ext cx="7811766" cy="692586"/>
      </dsp:txXfrm>
    </dsp:sp>
    <dsp:sp modelId="{FAF49C1C-11BF-4641-A3BA-43AC9AC4108C}">
      <dsp:nvSpPr>
        <dsp:cNvPr id="0" name=""/>
        <dsp:cNvSpPr/>
      </dsp:nvSpPr>
      <dsp:spPr>
        <a:xfrm>
          <a:off x="0" y="2546906"/>
          <a:ext cx="78867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GB" sz="2500" kern="1200" dirty="0">
              <a:latin typeface="Calibri"/>
              <a:ea typeface="Calibri"/>
              <a:cs typeface="Calibri"/>
            </a:rPr>
            <a:t>What is your organisation focusing on? </a:t>
          </a:r>
        </a:p>
      </dsp:txBody>
      <dsp:txXfrm>
        <a:off x="0" y="2546906"/>
        <a:ext cx="7886700" cy="529920"/>
      </dsp:txXfrm>
    </dsp:sp>
    <dsp:sp modelId="{029E1F07-13D9-48AF-971B-A65FDF120C34}">
      <dsp:nvSpPr>
        <dsp:cNvPr id="0" name=""/>
        <dsp:cNvSpPr/>
      </dsp:nvSpPr>
      <dsp:spPr>
        <a:xfrm>
          <a:off x="0" y="3076826"/>
          <a:ext cx="7886700"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GB" sz="3200" kern="1200" dirty="0">
              <a:latin typeface="Calibri Light" panose="020F0302020204030204"/>
            </a:rPr>
            <a:t>Focus: </a:t>
          </a:r>
          <a:r>
            <a:rPr lang="en-GB" sz="3200" kern="1200" dirty="0">
              <a:latin typeface="Calibri"/>
              <a:ea typeface="Calibri"/>
              <a:cs typeface="Calibri"/>
            </a:rPr>
            <a:t>Heat</a:t>
          </a:r>
        </a:p>
      </dsp:txBody>
      <dsp:txXfrm>
        <a:off x="37467" y="3114293"/>
        <a:ext cx="7811766" cy="692586"/>
      </dsp:txXfrm>
    </dsp:sp>
    <dsp:sp modelId="{873EE0AC-2F3A-4488-9ED1-109C879D359C}">
      <dsp:nvSpPr>
        <dsp:cNvPr id="0" name=""/>
        <dsp:cNvSpPr/>
      </dsp:nvSpPr>
      <dsp:spPr>
        <a:xfrm>
          <a:off x="0" y="3844346"/>
          <a:ext cx="78867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GB" sz="2500" kern="1200" dirty="0">
              <a:latin typeface="Calibri"/>
              <a:ea typeface="Calibri"/>
              <a:cs typeface="Calibri"/>
            </a:rPr>
            <a:t>Does your country have a national Heat Health Action Plan?</a:t>
          </a:r>
        </a:p>
      </dsp:txBody>
      <dsp:txXfrm>
        <a:off x="0" y="3844346"/>
        <a:ext cx="7886700" cy="794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6EBB3-CBB4-4A28-8583-28A0722BCA1B}" type="datetimeFigureOut">
              <a:rPr lang="de-DE" smtClean="0"/>
              <a:t>21.05.2025</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7D1E0-5678-4D27-AB56-E56BFCFCCE33}" type="slidenum">
              <a:rPr lang="de-DE" smtClean="0"/>
              <a:t>‹#›</a:t>
            </a:fld>
            <a:endParaRPr lang="de-DE"/>
          </a:p>
        </p:txBody>
      </p:sp>
    </p:spTree>
    <p:extLst>
      <p:ext uri="{BB962C8B-B14F-4D97-AF65-F5344CB8AC3E}">
        <p14:creationId xmlns:p14="http://schemas.microsoft.com/office/powerpoint/2010/main" val="113467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FE37D-2B8A-919C-96F5-84932FF7F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A27C9-5D54-74ED-C92B-BF7121A8D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E509E-510C-3B8A-B2E8-743CC630429D}"/>
              </a:ext>
            </a:extLst>
          </p:cNvPr>
          <p:cNvSpPr>
            <a:spLocks noGrp="1"/>
          </p:cNvSpPr>
          <p:nvPr>
            <p:ph type="body" idx="1"/>
          </p:nvPr>
        </p:nvSpPr>
        <p:spPr/>
        <p:txBody>
          <a:bodyPr/>
          <a:lstStyle/>
          <a:p>
            <a:pPr marL="171450" indent="-171450">
              <a:lnSpc>
                <a:spcPct val="90000"/>
              </a:lnSpc>
              <a:spcBef>
                <a:spcPts val="1000"/>
              </a:spcBef>
              <a:buFont typeface="Arial"/>
              <a:buChar char="•"/>
            </a:pPr>
            <a:endParaRPr lang="en-US"/>
          </a:p>
        </p:txBody>
      </p:sp>
      <p:sp>
        <p:nvSpPr>
          <p:cNvPr id="4" name="Slide Number Placeholder 3">
            <a:extLst>
              <a:ext uri="{FF2B5EF4-FFF2-40B4-BE49-F238E27FC236}">
                <a16:creationId xmlns:a16="http://schemas.microsoft.com/office/drawing/2014/main" id="{01E7F1F8-C89E-3643-9604-84EFE9D4863C}"/>
              </a:ext>
            </a:extLst>
          </p:cNvPr>
          <p:cNvSpPr>
            <a:spLocks noGrp="1"/>
          </p:cNvSpPr>
          <p:nvPr>
            <p:ph type="sldNum" sz="quarter" idx="5"/>
          </p:nvPr>
        </p:nvSpPr>
        <p:spPr/>
        <p:txBody>
          <a:bodyPr/>
          <a:lstStyle/>
          <a:p>
            <a:fld id="{6357D1E0-5678-4D27-AB56-E56BFCFCCE33}" type="slidenum">
              <a:rPr lang="de-DE" smtClean="0"/>
              <a:t>2</a:t>
            </a:fld>
            <a:endParaRPr lang="de-DE"/>
          </a:p>
        </p:txBody>
      </p:sp>
    </p:spTree>
    <p:extLst>
      <p:ext uri="{BB962C8B-B14F-4D97-AF65-F5344CB8AC3E}">
        <p14:creationId xmlns:p14="http://schemas.microsoft.com/office/powerpoint/2010/main" val="7142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357D1E0-5678-4D27-AB56-E56BFCFCCE33}" type="slidenum">
              <a:rPr lang="de-DE" smtClean="0"/>
              <a:t>11</a:t>
            </a:fld>
            <a:endParaRPr lang="de-DE"/>
          </a:p>
        </p:txBody>
      </p:sp>
    </p:spTree>
    <p:extLst>
      <p:ext uri="{BB962C8B-B14F-4D97-AF65-F5344CB8AC3E}">
        <p14:creationId xmlns:p14="http://schemas.microsoft.com/office/powerpoint/2010/main" val="356022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357D1E0-5678-4D27-AB56-E56BFCFCCE33}" type="slidenum">
              <a:rPr lang="de-DE" smtClean="0"/>
              <a:t>14</a:t>
            </a:fld>
            <a:endParaRPr lang="de-DE"/>
          </a:p>
        </p:txBody>
      </p:sp>
    </p:spTree>
    <p:extLst>
      <p:ext uri="{BB962C8B-B14F-4D97-AF65-F5344CB8AC3E}">
        <p14:creationId xmlns:p14="http://schemas.microsoft.com/office/powerpoint/2010/main" val="175717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a:extLst>
            <a:ext uri="{FF2B5EF4-FFF2-40B4-BE49-F238E27FC236}">
              <a16:creationId xmlns:a16="http://schemas.microsoft.com/office/drawing/2014/main" id="{62D274C9-591B-276F-873B-951848952C2D}"/>
            </a:ext>
          </a:extLst>
        </p:cNvPr>
        <p:cNvGrpSpPr/>
        <p:nvPr/>
      </p:nvGrpSpPr>
      <p:grpSpPr>
        <a:xfrm>
          <a:off x="0" y="0"/>
          <a:ext cx="0" cy="0"/>
          <a:chOff x="0" y="0"/>
          <a:chExt cx="0" cy="0"/>
        </a:xfrm>
      </p:grpSpPr>
      <p:sp>
        <p:nvSpPr>
          <p:cNvPr id="399" name="Google Shape;399;p11:notes">
            <a:extLst>
              <a:ext uri="{FF2B5EF4-FFF2-40B4-BE49-F238E27FC236}">
                <a16:creationId xmlns:a16="http://schemas.microsoft.com/office/drawing/2014/main" id="{9C96EF4C-89F3-2410-BEC1-F962A0D63D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11:notes">
            <a:extLst>
              <a:ext uri="{FF2B5EF4-FFF2-40B4-BE49-F238E27FC236}">
                <a16:creationId xmlns:a16="http://schemas.microsoft.com/office/drawing/2014/main" id="{F0FEF3D3-CF7D-F873-F659-00153611094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387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016815"/>
            <a:ext cx="8668910" cy="708222"/>
          </a:xfrm>
        </p:spPr>
        <p:txBody>
          <a:bodyPr anchor="t">
            <a:normAutofit/>
          </a:bodyPr>
          <a:lstStyle>
            <a:lvl1pPr algn="l">
              <a:defRPr sz="4000">
                <a:solidFill>
                  <a:schemeClr val="tx2"/>
                </a:solidFill>
              </a:defRPr>
            </a:lvl1pPr>
          </a:lstStyle>
          <a:p>
            <a:r>
              <a:rPr lang="en-US"/>
              <a:t>Click to edit Master title style</a:t>
            </a:r>
          </a:p>
        </p:txBody>
      </p:sp>
      <p:sp>
        <p:nvSpPr>
          <p:cNvPr id="3" name="Subtitle 2"/>
          <p:cNvSpPr>
            <a:spLocks noGrp="1"/>
          </p:cNvSpPr>
          <p:nvPr>
            <p:ph type="subTitle" idx="1"/>
          </p:nvPr>
        </p:nvSpPr>
        <p:spPr>
          <a:xfrm>
            <a:off x="228600" y="5725037"/>
            <a:ext cx="8668910" cy="45727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49" y="129653"/>
            <a:ext cx="1948070" cy="885641"/>
          </a:xfrm>
          <a:prstGeom prst="rect">
            <a:avLst/>
          </a:prstGeom>
        </p:spPr>
      </p:pic>
      <p:sp>
        <p:nvSpPr>
          <p:cNvPr id="9" name="Rectangle 8"/>
          <p:cNvSpPr/>
          <p:nvPr/>
        </p:nvSpPr>
        <p:spPr>
          <a:xfrm>
            <a:off x="0" y="4794637"/>
            <a:ext cx="9147118" cy="1903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2"/>
          <p:cNvSpPr>
            <a:spLocks noGrp="1" noChangeAspect="1"/>
          </p:cNvSpPr>
          <p:nvPr>
            <p:ph type="pic" idx="10"/>
          </p:nvPr>
        </p:nvSpPr>
        <p:spPr>
          <a:xfrm>
            <a:off x="0" y="1047098"/>
            <a:ext cx="9144000" cy="3747539"/>
          </a:xfrm>
          <a:solidFill>
            <a:schemeClr val="bg2">
              <a:lumMod val="20000"/>
              <a:lumOff val="80000"/>
            </a:schemeClr>
          </a:solidFill>
          <a:ln>
            <a:noFill/>
          </a:ln>
        </p:spPr>
        <p:txBody>
          <a:bodyPr anchor="t">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ext Placeholder 4">
            <a:extLst>
              <a:ext uri="{FF2B5EF4-FFF2-40B4-BE49-F238E27FC236}">
                <a16:creationId xmlns:a16="http://schemas.microsoft.com/office/drawing/2014/main" id="{4646250D-9990-F540-A89F-39FC22945753}"/>
              </a:ext>
            </a:extLst>
          </p:cNvPr>
          <p:cNvSpPr>
            <a:spLocks noGrp="1"/>
          </p:cNvSpPr>
          <p:nvPr>
            <p:ph type="body" sz="quarter" idx="11"/>
          </p:nvPr>
        </p:nvSpPr>
        <p:spPr>
          <a:xfrm>
            <a:off x="244784" y="6238614"/>
            <a:ext cx="8669338" cy="454025"/>
          </a:xfrm>
        </p:spPr>
        <p:txBody>
          <a:bodyPr>
            <a:noAutofit/>
          </a:bodyPr>
          <a:lstStyle>
            <a:lvl1pPr marL="0" indent="0">
              <a:buNone/>
              <a:defRPr sz="14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pic>
        <p:nvPicPr>
          <p:cNvPr id="8" name="Picture 7">
            <a:extLst>
              <a:ext uri="{FF2B5EF4-FFF2-40B4-BE49-F238E27FC236}">
                <a16:creationId xmlns:a16="http://schemas.microsoft.com/office/drawing/2014/main" id="{5BA0F7C1-5A7A-6D46-B3E4-C43AD9317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8949" y="129653"/>
            <a:ext cx="1948070" cy="885641"/>
          </a:xfrm>
          <a:prstGeom prst="rect">
            <a:avLst/>
          </a:prstGeom>
        </p:spPr>
      </p:pic>
      <p:sp>
        <p:nvSpPr>
          <p:cNvPr id="10" name="Rectangle 9">
            <a:extLst>
              <a:ext uri="{FF2B5EF4-FFF2-40B4-BE49-F238E27FC236}">
                <a16:creationId xmlns:a16="http://schemas.microsoft.com/office/drawing/2014/main" id="{07088265-0118-314A-A4CE-0B4398A9FA4E}"/>
              </a:ext>
            </a:extLst>
          </p:cNvPr>
          <p:cNvSpPr/>
          <p:nvPr userDrawn="1"/>
        </p:nvSpPr>
        <p:spPr>
          <a:xfrm>
            <a:off x="0" y="4794637"/>
            <a:ext cx="9147118" cy="1903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02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cover air qualit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p:nvPicPr>
        <p:blipFill rotWithShape="1">
          <a:blip r:embed="rId2"/>
          <a:srcRect l="11726"/>
          <a:stretch/>
        </p:blipFill>
        <p:spPr>
          <a:xfrm>
            <a:off x="445683" y="-1"/>
            <a:ext cx="8744222" cy="6603829"/>
          </a:xfrm>
          <a:prstGeom prst="rect">
            <a:avLst/>
          </a:prstGeom>
        </p:spPr>
      </p:pic>
      <p:sp>
        <p:nvSpPr>
          <p:cNvPr id="7" name="Trapezoid 6"/>
          <p:cNvSpPr/>
          <p:nvPr/>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4431" y="6528019"/>
            <a:ext cx="10265229" cy="329980"/>
            <a:chOff x="0" y="6528019"/>
            <a:chExt cx="10153814" cy="329980"/>
          </a:xfrm>
        </p:grpSpPr>
        <p:sp>
          <p:nvSpPr>
            <p:cNvPr id="13" name="Rectangle 12"/>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p:nvSpPr>
        <p:spPr>
          <a:xfrm>
            <a:off x="370114" y="359228"/>
            <a:ext cx="3376938" cy="707886"/>
          </a:xfrm>
          <a:prstGeom prst="rect">
            <a:avLst/>
          </a:prstGeom>
          <a:noFill/>
        </p:spPr>
        <p:txBody>
          <a:bodyPr wrap="square" rtlCol="0">
            <a:spAutoFit/>
          </a:bodyPr>
          <a:lstStyle/>
          <a:p>
            <a:r>
              <a:rPr lang="en-GB" sz="4000" b="1">
                <a:solidFill>
                  <a:schemeClr val="bg1"/>
                </a:solidFill>
              </a:rPr>
              <a:t>AIR QUALITY</a:t>
            </a:r>
          </a:p>
        </p:txBody>
      </p:sp>
      <p:pic>
        <p:nvPicPr>
          <p:cNvPr id="4" name="Picture 3">
            <a:extLst>
              <a:ext uri="{FF2B5EF4-FFF2-40B4-BE49-F238E27FC236}">
                <a16:creationId xmlns:a16="http://schemas.microsoft.com/office/drawing/2014/main" id="{906F8064-E0B5-5642-B344-1C55E5A78B01}"/>
              </a:ext>
            </a:extLst>
          </p:cNvPr>
          <p:cNvPicPr>
            <a:picLocks noChangeAspect="1"/>
          </p:cNvPicPr>
          <p:nvPr/>
        </p:nvPicPr>
        <p:blipFill>
          <a:blip r:embed="rId3"/>
          <a:stretch>
            <a:fillRect/>
          </a:stretch>
        </p:blipFill>
        <p:spPr>
          <a:xfrm>
            <a:off x="459565" y="1724926"/>
            <a:ext cx="763200" cy="763200"/>
          </a:xfrm>
          <a:prstGeom prst="rect">
            <a:avLst/>
          </a:prstGeom>
        </p:spPr>
      </p:pic>
      <p:pic>
        <p:nvPicPr>
          <p:cNvPr id="10" name="Picture 9">
            <a:extLst>
              <a:ext uri="{FF2B5EF4-FFF2-40B4-BE49-F238E27FC236}">
                <a16:creationId xmlns:a16="http://schemas.microsoft.com/office/drawing/2014/main" id="{E7AFA4A6-E18C-0A4B-8476-F6A7C02FC010}"/>
              </a:ext>
            </a:extLst>
          </p:cNvPr>
          <p:cNvPicPr>
            <a:picLocks noChangeAspect="1"/>
          </p:cNvPicPr>
          <p:nvPr userDrawn="1"/>
        </p:nvPicPr>
        <p:blipFill rotWithShape="1">
          <a:blip r:embed="rId2"/>
          <a:srcRect l="11726"/>
          <a:stretch/>
        </p:blipFill>
        <p:spPr>
          <a:xfrm>
            <a:off x="445683" y="-1"/>
            <a:ext cx="8744222" cy="6603829"/>
          </a:xfrm>
          <a:prstGeom prst="rect">
            <a:avLst/>
          </a:prstGeom>
        </p:spPr>
      </p:pic>
      <p:sp>
        <p:nvSpPr>
          <p:cNvPr id="11" name="Trapezoid 6">
            <a:extLst>
              <a:ext uri="{FF2B5EF4-FFF2-40B4-BE49-F238E27FC236}">
                <a16:creationId xmlns:a16="http://schemas.microsoft.com/office/drawing/2014/main" id="{78D37F90-1894-0C4A-9B66-89C400E6D050}"/>
              </a:ext>
            </a:extLst>
          </p:cNvPr>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EF94594E-45BE-1B4A-9F03-49A5715C41D4}"/>
              </a:ext>
            </a:extLst>
          </p:cNvPr>
          <p:cNvGrpSpPr/>
          <p:nvPr userDrawn="1"/>
        </p:nvGrpSpPr>
        <p:grpSpPr>
          <a:xfrm>
            <a:off x="-54431" y="6528019"/>
            <a:ext cx="10265229" cy="329980"/>
            <a:chOff x="0" y="6528019"/>
            <a:chExt cx="10153814" cy="329980"/>
          </a:xfrm>
        </p:grpSpPr>
        <p:sp>
          <p:nvSpPr>
            <p:cNvPr id="18" name="Rectangle 17">
              <a:extLst>
                <a:ext uri="{FF2B5EF4-FFF2-40B4-BE49-F238E27FC236}">
                  <a16:creationId xmlns:a16="http://schemas.microsoft.com/office/drawing/2014/main" id="{EEADED6F-71E5-504C-8BB4-B72D5C73ABBD}"/>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6268126-1420-1A4C-85DB-9E156E8514F7}"/>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DC7AFCC-0D3E-2044-950B-B1A97C8A5290}"/>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21" name="TextBox 20">
            <a:extLst>
              <a:ext uri="{FF2B5EF4-FFF2-40B4-BE49-F238E27FC236}">
                <a16:creationId xmlns:a16="http://schemas.microsoft.com/office/drawing/2014/main" id="{20046746-BBAA-DB4E-BC5E-5606B9664B00}"/>
              </a:ext>
            </a:extLst>
          </p:cNvPr>
          <p:cNvSpPr txBox="1"/>
          <p:nvPr userDrawn="1"/>
        </p:nvSpPr>
        <p:spPr>
          <a:xfrm>
            <a:off x="370114" y="359228"/>
            <a:ext cx="3376938" cy="707886"/>
          </a:xfrm>
          <a:prstGeom prst="rect">
            <a:avLst/>
          </a:prstGeom>
          <a:noFill/>
        </p:spPr>
        <p:txBody>
          <a:bodyPr wrap="square" rtlCol="0">
            <a:spAutoFit/>
          </a:bodyPr>
          <a:lstStyle/>
          <a:p>
            <a:r>
              <a:rPr lang="en-GB" sz="4000" b="1">
                <a:solidFill>
                  <a:schemeClr val="bg1"/>
                </a:solidFill>
              </a:rPr>
              <a:t>AIR QUALITY</a:t>
            </a:r>
          </a:p>
        </p:txBody>
      </p:sp>
      <p:pic>
        <p:nvPicPr>
          <p:cNvPr id="22" name="Picture 21">
            <a:extLst>
              <a:ext uri="{FF2B5EF4-FFF2-40B4-BE49-F238E27FC236}">
                <a16:creationId xmlns:a16="http://schemas.microsoft.com/office/drawing/2014/main" id="{55D82195-70D7-1B4B-BCE4-D66D98677AB2}"/>
              </a:ext>
            </a:extLst>
          </p:cNvPr>
          <p:cNvPicPr>
            <a:picLocks noChangeAspect="1"/>
          </p:cNvPicPr>
          <p:nvPr userDrawn="1"/>
        </p:nvPicPr>
        <p:blipFill>
          <a:blip r:embed="rId3"/>
          <a:stretch>
            <a:fillRect/>
          </a:stretch>
        </p:blipFill>
        <p:spPr>
          <a:xfrm>
            <a:off x="459565" y="1724926"/>
            <a:ext cx="763200" cy="763200"/>
          </a:xfrm>
          <a:prstGeom prst="rect">
            <a:avLst/>
          </a:prstGeom>
        </p:spPr>
      </p:pic>
    </p:spTree>
    <p:extLst>
      <p:ext uri="{BB962C8B-B14F-4D97-AF65-F5344CB8AC3E}">
        <p14:creationId xmlns:p14="http://schemas.microsoft.com/office/powerpoint/2010/main" val="243901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 slide air quality">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p:nvGrpSpPr>
        <p:grpSpPr>
          <a:xfrm>
            <a:off x="-54431" y="6528019"/>
            <a:ext cx="10265229" cy="329980"/>
            <a:chOff x="0" y="6528019"/>
            <a:chExt cx="10153814" cy="329980"/>
          </a:xfrm>
        </p:grpSpPr>
        <p:sp>
          <p:nvSpPr>
            <p:cNvPr id="12" name="Rectangle 11"/>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5" name="Picture 4">
            <a:extLst>
              <a:ext uri="{FF2B5EF4-FFF2-40B4-BE49-F238E27FC236}">
                <a16:creationId xmlns:a16="http://schemas.microsoft.com/office/drawing/2014/main" id="{0FAE8B3E-8B65-764F-A6EC-9E556A495480}"/>
              </a:ext>
            </a:extLst>
          </p:cNvPr>
          <p:cNvPicPr>
            <a:picLocks noChangeAspect="1"/>
          </p:cNvPicPr>
          <p:nvPr/>
        </p:nvPicPr>
        <p:blipFill>
          <a:blip r:embed="rId3"/>
          <a:stretch>
            <a:fillRect/>
          </a:stretch>
        </p:blipFill>
        <p:spPr>
          <a:xfrm>
            <a:off x="439200" y="6393600"/>
            <a:ext cx="439200" cy="439200"/>
          </a:xfrm>
          <a:prstGeom prst="rect">
            <a:avLst/>
          </a:prstGeom>
        </p:spPr>
      </p:pic>
      <p:pic>
        <p:nvPicPr>
          <p:cNvPr id="15" name="Picture 14">
            <a:extLst>
              <a:ext uri="{FF2B5EF4-FFF2-40B4-BE49-F238E27FC236}">
                <a16:creationId xmlns:a16="http://schemas.microsoft.com/office/drawing/2014/main" id="{5CE73566-4599-5E46-B09C-665D931ED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6" name="Group 15">
            <a:extLst>
              <a:ext uri="{FF2B5EF4-FFF2-40B4-BE49-F238E27FC236}">
                <a16:creationId xmlns:a16="http://schemas.microsoft.com/office/drawing/2014/main" id="{668B5C62-BA10-2543-A90C-B0365382E3C5}"/>
              </a:ext>
            </a:extLst>
          </p:cNvPr>
          <p:cNvGrpSpPr/>
          <p:nvPr userDrawn="1"/>
        </p:nvGrpSpPr>
        <p:grpSpPr>
          <a:xfrm>
            <a:off x="-54431" y="6528019"/>
            <a:ext cx="10265229" cy="329980"/>
            <a:chOff x="0" y="6528019"/>
            <a:chExt cx="10153814" cy="329980"/>
          </a:xfrm>
        </p:grpSpPr>
        <p:sp>
          <p:nvSpPr>
            <p:cNvPr id="17" name="Rectangle 16">
              <a:extLst>
                <a:ext uri="{FF2B5EF4-FFF2-40B4-BE49-F238E27FC236}">
                  <a16:creationId xmlns:a16="http://schemas.microsoft.com/office/drawing/2014/main" id="{0EB7C00B-3A07-AD47-8B00-D40D9A51BCAB}"/>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D7DCD51-94EC-454D-BA00-D3B63B51ED0C}"/>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7F20A31-0962-E642-9C08-FBB57A0BCA84}"/>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20" name="Picture 19">
            <a:extLst>
              <a:ext uri="{FF2B5EF4-FFF2-40B4-BE49-F238E27FC236}">
                <a16:creationId xmlns:a16="http://schemas.microsoft.com/office/drawing/2014/main" id="{18BD8C6C-3636-184A-8221-8697F7954227}"/>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341148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ster slide + subtitle air quality">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p:nvGrpSpPr>
        <p:grpSpPr>
          <a:xfrm>
            <a:off x="-54431" y="6528019"/>
            <a:ext cx="10265229" cy="329980"/>
            <a:chOff x="0" y="6528019"/>
            <a:chExt cx="10153814" cy="329980"/>
          </a:xfrm>
        </p:grpSpPr>
        <p:sp>
          <p:nvSpPr>
            <p:cNvPr id="9" name="Rectangle 8"/>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5" name="Picture 14">
            <a:extLst>
              <a:ext uri="{FF2B5EF4-FFF2-40B4-BE49-F238E27FC236}">
                <a16:creationId xmlns:a16="http://schemas.microsoft.com/office/drawing/2014/main" id="{FF0FE079-CCFD-6040-B562-4507AFB34C76}"/>
              </a:ext>
            </a:extLst>
          </p:cNvPr>
          <p:cNvPicPr>
            <a:picLocks noChangeAspect="1"/>
          </p:cNvPicPr>
          <p:nvPr/>
        </p:nvPicPr>
        <p:blipFill>
          <a:blip r:embed="rId3"/>
          <a:stretch>
            <a:fillRect/>
          </a:stretch>
        </p:blipFill>
        <p:spPr>
          <a:xfrm>
            <a:off x="439200" y="6393600"/>
            <a:ext cx="439200" cy="439200"/>
          </a:xfrm>
          <a:prstGeom prst="rect">
            <a:avLst/>
          </a:prstGeom>
        </p:spPr>
      </p:pic>
      <p:grpSp>
        <p:nvGrpSpPr>
          <p:cNvPr id="14" name="Group 13">
            <a:extLst>
              <a:ext uri="{FF2B5EF4-FFF2-40B4-BE49-F238E27FC236}">
                <a16:creationId xmlns:a16="http://schemas.microsoft.com/office/drawing/2014/main" id="{F35B9B5A-71E5-C749-AB0B-47A8CD7C3F1C}"/>
              </a:ext>
            </a:extLst>
          </p:cNvPr>
          <p:cNvGrpSpPr/>
          <p:nvPr userDrawn="1"/>
        </p:nvGrpSpPr>
        <p:grpSpPr>
          <a:xfrm>
            <a:off x="-54431" y="6528019"/>
            <a:ext cx="10265229" cy="329980"/>
            <a:chOff x="0" y="6528019"/>
            <a:chExt cx="10153814" cy="329980"/>
          </a:xfrm>
        </p:grpSpPr>
        <p:sp>
          <p:nvSpPr>
            <p:cNvPr id="16" name="Rectangle 15">
              <a:extLst>
                <a:ext uri="{FF2B5EF4-FFF2-40B4-BE49-F238E27FC236}">
                  <a16:creationId xmlns:a16="http://schemas.microsoft.com/office/drawing/2014/main" id="{31C24DAA-83CB-6044-AC1E-EC26438FA785}"/>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B0A91EC-AD47-FF49-BB4F-4688647F8C1A}"/>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047D751-50D1-FC4C-8118-99EE7524E24F}"/>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9" name="Picture 18">
            <a:extLst>
              <a:ext uri="{FF2B5EF4-FFF2-40B4-BE49-F238E27FC236}">
                <a16:creationId xmlns:a16="http://schemas.microsoft.com/office/drawing/2014/main" id="{01B109F1-8D12-344C-890E-556DFA886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20" name="Picture 19">
            <a:extLst>
              <a:ext uri="{FF2B5EF4-FFF2-40B4-BE49-F238E27FC236}">
                <a16:creationId xmlns:a16="http://schemas.microsoft.com/office/drawing/2014/main" id="{98707089-5A49-FD4F-A57C-23C88373A762}"/>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417028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cover toxic chemica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p:nvPicPr>
        <p:blipFill rotWithShape="1">
          <a:blip r:embed="rId2"/>
          <a:srcRect l="2571" r="5277"/>
          <a:stretch/>
        </p:blipFill>
        <p:spPr>
          <a:xfrm>
            <a:off x="84667" y="5735"/>
            <a:ext cx="9105237" cy="6530458"/>
          </a:xfrm>
          <a:prstGeom prst="rect">
            <a:avLst/>
          </a:prstGeom>
        </p:spPr>
      </p:pic>
      <p:sp>
        <p:nvSpPr>
          <p:cNvPr id="7" name="Trapezoid 6"/>
          <p:cNvSpPr/>
          <p:nvPr/>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4431" y="6528019"/>
            <a:ext cx="10265229" cy="329980"/>
            <a:chOff x="0" y="6528019"/>
            <a:chExt cx="10153814" cy="329980"/>
          </a:xfrm>
        </p:grpSpPr>
        <p:sp>
          <p:nvSpPr>
            <p:cNvPr id="13" name="Rectangle 12"/>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p:nvSpPr>
        <p:spPr>
          <a:xfrm>
            <a:off x="370114" y="359228"/>
            <a:ext cx="3376938" cy="1323439"/>
          </a:xfrm>
          <a:prstGeom prst="rect">
            <a:avLst/>
          </a:prstGeom>
          <a:noFill/>
        </p:spPr>
        <p:txBody>
          <a:bodyPr wrap="square" rtlCol="0">
            <a:spAutoFit/>
          </a:bodyPr>
          <a:lstStyle/>
          <a:p>
            <a:r>
              <a:rPr lang="en-GB" sz="4000" b="1">
                <a:solidFill>
                  <a:schemeClr val="bg1"/>
                </a:solidFill>
              </a:rPr>
              <a:t>TOXIC CHEMICALS</a:t>
            </a:r>
          </a:p>
        </p:txBody>
      </p:sp>
      <p:pic>
        <p:nvPicPr>
          <p:cNvPr id="8" name="Picture 7">
            <a:extLst>
              <a:ext uri="{FF2B5EF4-FFF2-40B4-BE49-F238E27FC236}">
                <a16:creationId xmlns:a16="http://schemas.microsoft.com/office/drawing/2014/main" id="{9D3AC37C-A0D7-9F41-AB33-6F207A0EACD0}"/>
              </a:ext>
            </a:extLst>
          </p:cNvPr>
          <p:cNvPicPr>
            <a:picLocks noChangeAspect="1"/>
          </p:cNvPicPr>
          <p:nvPr/>
        </p:nvPicPr>
        <p:blipFill>
          <a:blip r:embed="rId3"/>
          <a:stretch>
            <a:fillRect/>
          </a:stretch>
        </p:blipFill>
        <p:spPr>
          <a:xfrm>
            <a:off x="445683" y="1729129"/>
            <a:ext cx="766800" cy="766800"/>
          </a:xfrm>
          <a:prstGeom prst="rect">
            <a:avLst/>
          </a:prstGeom>
        </p:spPr>
      </p:pic>
      <p:pic>
        <p:nvPicPr>
          <p:cNvPr id="10" name="Picture 9">
            <a:extLst>
              <a:ext uri="{FF2B5EF4-FFF2-40B4-BE49-F238E27FC236}">
                <a16:creationId xmlns:a16="http://schemas.microsoft.com/office/drawing/2014/main" id="{DB1858C6-EDC6-5543-AB8F-A901884DBCC9}"/>
              </a:ext>
            </a:extLst>
          </p:cNvPr>
          <p:cNvPicPr>
            <a:picLocks noChangeAspect="1"/>
          </p:cNvPicPr>
          <p:nvPr userDrawn="1"/>
        </p:nvPicPr>
        <p:blipFill rotWithShape="1">
          <a:blip r:embed="rId2"/>
          <a:srcRect l="2571" r="5277"/>
          <a:stretch/>
        </p:blipFill>
        <p:spPr>
          <a:xfrm>
            <a:off x="84667" y="5735"/>
            <a:ext cx="9105237" cy="6530458"/>
          </a:xfrm>
          <a:prstGeom prst="rect">
            <a:avLst/>
          </a:prstGeom>
        </p:spPr>
      </p:pic>
      <p:sp>
        <p:nvSpPr>
          <p:cNvPr id="11" name="Trapezoid 6">
            <a:extLst>
              <a:ext uri="{FF2B5EF4-FFF2-40B4-BE49-F238E27FC236}">
                <a16:creationId xmlns:a16="http://schemas.microsoft.com/office/drawing/2014/main" id="{A6D9A268-36D6-E14B-B471-A4FBFD1FEB9D}"/>
              </a:ext>
            </a:extLst>
          </p:cNvPr>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DD6FE672-141E-EB42-B916-E179522070F5}"/>
              </a:ext>
            </a:extLst>
          </p:cNvPr>
          <p:cNvGrpSpPr/>
          <p:nvPr userDrawn="1"/>
        </p:nvGrpSpPr>
        <p:grpSpPr>
          <a:xfrm>
            <a:off x="-54431" y="6528019"/>
            <a:ext cx="10265229" cy="329980"/>
            <a:chOff x="0" y="6528019"/>
            <a:chExt cx="10153814" cy="329980"/>
          </a:xfrm>
        </p:grpSpPr>
        <p:sp>
          <p:nvSpPr>
            <p:cNvPr id="18" name="Rectangle 17">
              <a:extLst>
                <a:ext uri="{FF2B5EF4-FFF2-40B4-BE49-F238E27FC236}">
                  <a16:creationId xmlns:a16="http://schemas.microsoft.com/office/drawing/2014/main" id="{158D3F57-F45F-9A4E-AF42-FC67ACC7EAA8}"/>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C31B305-5A29-E84F-9776-5ADF9E64B3C7}"/>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76C9188-BED7-DB4D-A3F3-E0897CCD406F}"/>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21" name="TextBox 20">
            <a:extLst>
              <a:ext uri="{FF2B5EF4-FFF2-40B4-BE49-F238E27FC236}">
                <a16:creationId xmlns:a16="http://schemas.microsoft.com/office/drawing/2014/main" id="{66CB119B-854E-E648-A148-10F5E364EE20}"/>
              </a:ext>
            </a:extLst>
          </p:cNvPr>
          <p:cNvSpPr txBox="1"/>
          <p:nvPr userDrawn="1"/>
        </p:nvSpPr>
        <p:spPr>
          <a:xfrm>
            <a:off x="370114" y="359228"/>
            <a:ext cx="3376938" cy="1323439"/>
          </a:xfrm>
          <a:prstGeom prst="rect">
            <a:avLst/>
          </a:prstGeom>
          <a:noFill/>
        </p:spPr>
        <p:txBody>
          <a:bodyPr wrap="square" rtlCol="0">
            <a:spAutoFit/>
          </a:bodyPr>
          <a:lstStyle/>
          <a:p>
            <a:r>
              <a:rPr lang="en-GB" sz="4000" b="1">
                <a:solidFill>
                  <a:schemeClr val="bg1"/>
                </a:solidFill>
              </a:rPr>
              <a:t>TOXIC CHEMICALS</a:t>
            </a:r>
          </a:p>
        </p:txBody>
      </p:sp>
      <p:pic>
        <p:nvPicPr>
          <p:cNvPr id="22" name="Picture 21">
            <a:extLst>
              <a:ext uri="{FF2B5EF4-FFF2-40B4-BE49-F238E27FC236}">
                <a16:creationId xmlns:a16="http://schemas.microsoft.com/office/drawing/2014/main" id="{BBA9D284-EBEC-584E-AD1E-2A6F3E7D0584}"/>
              </a:ext>
            </a:extLst>
          </p:cNvPr>
          <p:cNvPicPr>
            <a:picLocks noChangeAspect="1"/>
          </p:cNvPicPr>
          <p:nvPr userDrawn="1"/>
        </p:nvPicPr>
        <p:blipFill>
          <a:blip r:embed="rId3"/>
          <a:stretch>
            <a:fillRect/>
          </a:stretch>
        </p:blipFill>
        <p:spPr>
          <a:xfrm>
            <a:off x="445683" y="1729129"/>
            <a:ext cx="766800" cy="766800"/>
          </a:xfrm>
          <a:prstGeom prst="rect">
            <a:avLst/>
          </a:prstGeom>
        </p:spPr>
      </p:pic>
    </p:spTree>
    <p:extLst>
      <p:ext uri="{BB962C8B-B14F-4D97-AF65-F5344CB8AC3E}">
        <p14:creationId xmlns:p14="http://schemas.microsoft.com/office/powerpoint/2010/main" val="162094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ster slide toxic chemicals">
    <p:spTree>
      <p:nvGrpSpPr>
        <p:cNvPr id="1" name=""/>
        <p:cNvGrpSpPr/>
        <p:nvPr/>
      </p:nvGrpSpPr>
      <p:grpSpPr>
        <a:xfrm>
          <a:off x="0" y="0"/>
          <a:ext cx="0" cy="0"/>
          <a:chOff x="0" y="0"/>
          <a:chExt cx="0" cy="0"/>
        </a:xfrm>
      </p:grpSpPr>
      <p:sp>
        <p:nvSpPr>
          <p:cNvPr id="2" name="Title 1"/>
          <p:cNvSpPr>
            <a:spLocks noGrp="1"/>
          </p:cNvSpPr>
          <p:nvPr>
            <p:ph type="title"/>
          </p:nvPr>
        </p:nvSpPr>
        <p:spPr>
          <a:xfrm>
            <a:off x="628650" y="235661"/>
            <a:ext cx="7886700" cy="563231"/>
          </a:xfrm>
        </p:spPr>
        <p:txBody>
          <a:bodyPr anchor="t" anchorCtr="0">
            <a:spAutoFit/>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p:nvGrpSpPr>
        <p:grpSpPr>
          <a:xfrm>
            <a:off x="-54431" y="6528019"/>
            <a:ext cx="10265229" cy="329980"/>
            <a:chOff x="0" y="6528019"/>
            <a:chExt cx="10153814" cy="329980"/>
          </a:xfrm>
        </p:grpSpPr>
        <p:sp>
          <p:nvSpPr>
            <p:cNvPr id="12" name="Rectangle 11"/>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7" name="Picture 6">
            <a:extLst>
              <a:ext uri="{FF2B5EF4-FFF2-40B4-BE49-F238E27FC236}">
                <a16:creationId xmlns:a16="http://schemas.microsoft.com/office/drawing/2014/main" id="{75A8B270-90AB-CA4A-8BE8-D72B7ACD1F3E}"/>
              </a:ext>
            </a:extLst>
          </p:cNvPr>
          <p:cNvPicPr>
            <a:picLocks noChangeAspect="1"/>
          </p:cNvPicPr>
          <p:nvPr/>
        </p:nvPicPr>
        <p:blipFill>
          <a:blip r:embed="rId3"/>
          <a:stretch>
            <a:fillRect/>
          </a:stretch>
        </p:blipFill>
        <p:spPr>
          <a:xfrm>
            <a:off x="440264" y="6392161"/>
            <a:ext cx="440267" cy="440267"/>
          </a:xfrm>
          <a:prstGeom prst="rect">
            <a:avLst/>
          </a:prstGeom>
        </p:spPr>
      </p:pic>
      <p:pic>
        <p:nvPicPr>
          <p:cNvPr id="15" name="Picture 14">
            <a:extLst>
              <a:ext uri="{FF2B5EF4-FFF2-40B4-BE49-F238E27FC236}">
                <a16:creationId xmlns:a16="http://schemas.microsoft.com/office/drawing/2014/main" id="{B05F888B-C711-5A4A-B3C3-E7EC9EA97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6" name="Group 15">
            <a:extLst>
              <a:ext uri="{FF2B5EF4-FFF2-40B4-BE49-F238E27FC236}">
                <a16:creationId xmlns:a16="http://schemas.microsoft.com/office/drawing/2014/main" id="{0B5AB1B5-584E-EB4B-9553-1071AE46D1EC}"/>
              </a:ext>
            </a:extLst>
          </p:cNvPr>
          <p:cNvGrpSpPr/>
          <p:nvPr userDrawn="1"/>
        </p:nvGrpSpPr>
        <p:grpSpPr>
          <a:xfrm>
            <a:off x="-54431" y="6528019"/>
            <a:ext cx="10265229" cy="329980"/>
            <a:chOff x="0" y="6528019"/>
            <a:chExt cx="10153814" cy="329980"/>
          </a:xfrm>
        </p:grpSpPr>
        <p:sp>
          <p:nvSpPr>
            <p:cNvPr id="17" name="Rectangle 16">
              <a:extLst>
                <a:ext uri="{FF2B5EF4-FFF2-40B4-BE49-F238E27FC236}">
                  <a16:creationId xmlns:a16="http://schemas.microsoft.com/office/drawing/2014/main" id="{5DE3F354-E74D-864B-9C07-6295C135F19D}"/>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3C2B257-B711-3F4F-B273-3AA63EA9AC5D}"/>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FC5E9D3-9F80-7248-9723-FC0E8E9C630D}"/>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20" name="Picture 19">
            <a:extLst>
              <a:ext uri="{FF2B5EF4-FFF2-40B4-BE49-F238E27FC236}">
                <a16:creationId xmlns:a16="http://schemas.microsoft.com/office/drawing/2014/main" id="{BB03FF6D-1373-004C-84F6-D9673501C6DD}"/>
              </a:ext>
            </a:extLst>
          </p:cNvPr>
          <p:cNvPicPr>
            <a:picLocks noChangeAspect="1"/>
          </p:cNvPicPr>
          <p:nvPr userDrawn="1"/>
        </p:nvPicPr>
        <p:blipFill>
          <a:blip r:embed="rId3"/>
          <a:stretch>
            <a:fillRect/>
          </a:stretch>
        </p:blipFill>
        <p:spPr>
          <a:xfrm>
            <a:off x="440264" y="6392161"/>
            <a:ext cx="440267" cy="440267"/>
          </a:xfrm>
          <a:prstGeom prst="rect">
            <a:avLst/>
          </a:prstGeom>
        </p:spPr>
      </p:pic>
    </p:spTree>
    <p:extLst>
      <p:ext uri="{BB962C8B-B14F-4D97-AF65-F5344CB8AC3E}">
        <p14:creationId xmlns:p14="http://schemas.microsoft.com/office/powerpoint/2010/main" val="1996837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ster slide + subtitle toxic chemicals">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p:nvGrpSpPr>
        <p:grpSpPr>
          <a:xfrm>
            <a:off x="-54431" y="6528019"/>
            <a:ext cx="10265229" cy="329980"/>
            <a:chOff x="0" y="6528019"/>
            <a:chExt cx="10153814" cy="329980"/>
          </a:xfrm>
        </p:grpSpPr>
        <p:sp>
          <p:nvSpPr>
            <p:cNvPr id="9" name="Rectangle 8"/>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4" name="Picture 13">
            <a:extLst>
              <a:ext uri="{FF2B5EF4-FFF2-40B4-BE49-F238E27FC236}">
                <a16:creationId xmlns:a16="http://schemas.microsoft.com/office/drawing/2014/main" id="{43CCCDF6-1059-724A-A10A-C9E39ACD8CEB}"/>
              </a:ext>
            </a:extLst>
          </p:cNvPr>
          <p:cNvPicPr>
            <a:picLocks noChangeAspect="1"/>
          </p:cNvPicPr>
          <p:nvPr/>
        </p:nvPicPr>
        <p:blipFill>
          <a:blip r:embed="rId3"/>
          <a:stretch>
            <a:fillRect/>
          </a:stretch>
        </p:blipFill>
        <p:spPr>
          <a:xfrm>
            <a:off x="440264" y="6392161"/>
            <a:ext cx="440267" cy="440267"/>
          </a:xfrm>
          <a:prstGeom prst="rect">
            <a:avLst/>
          </a:prstGeom>
        </p:spPr>
      </p:pic>
      <p:grpSp>
        <p:nvGrpSpPr>
          <p:cNvPr id="15" name="Group 14">
            <a:extLst>
              <a:ext uri="{FF2B5EF4-FFF2-40B4-BE49-F238E27FC236}">
                <a16:creationId xmlns:a16="http://schemas.microsoft.com/office/drawing/2014/main" id="{8EA3FA2F-C843-AD4F-9EEE-9346F60CB190}"/>
              </a:ext>
            </a:extLst>
          </p:cNvPr>
          <p:cNvGrpSpPr/>
          <p:nvPr userDrawn="1"/>
        </p:nvGrpSpPr>
        <p:grpSpPr>
          <a:xfrm>
            <a:off x="-54431" y="6528019"/>
            <a:ext cx="10265229" cy="329980"/>
            <a:chOff x="0" y="6528019"/>
            <a:chExt cx="10153814" cy="329980"/>
          </a:xfrm>
        </p:grpSpPr>
        <p:sp>
          <p:nvSpPr>
            <p:cNvPr id="16" name="Rectangle 15">
              <a:extLst>
                <a:ext uri="{FF2B5EF4-FFF2-40B4-BE49-F238E27FC236}">
                  <a16:creationId xmlns:a16="http://schemas.microsoft.com/office/drawing/2014/main" id="{B3A2D9B6-4667-CA47-AFFB-90C947C5D090}"/>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68AAE6C-7025-A34C-AAC4-5807FC3B0CD1}"/>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D150884-F840-F04B-89FA-50404FDDEBB0}"/>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9" name="Picture 18">
            <a:extLst>
              <a:ext uri="{FF2B5EF4-FFF2-40B4-BE49-F238E27FC236}">
                <a16:creationId xmlns:a16="http://schemas.microsoft.com/office/drawing/2014/main" id="{D8E52A02-165F-3141-BF11-1CF3B737D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20" name="Picture 19">
            <a:extLst>
              <a:ext uri="{FF2B5EF4-FFF2-40B4-BE49-F238E27FC236}">
                <a16:creationId xmlns:a16="http://schemas.microsoft.com/office/drawing/2014/main" id="{60A1378F-C141-164B-8E6A-C3BE773A6E5C}"/>
              </a:ext>
            </a:extLst>
          </p:cNvPr>
          <p:cNvPicPr>
            <a:picLocks noChangeAspect="1"/>
          </p:cNvPicPr>
          <p:nvPr userDrawn="1"/>
        </p:nvPicPr>
        <p:blipFill>
          <a:blip r:embed="rId3"/>
          <a:stretch>
            <a:fillRect/>
          </a:stretch>
        </p:blipFill>
        <p:spPr>
          <a:xfrm>
            <a:off x="440264" y="6392161"/>
            <a:ext cx="440267" cy="440267"/>
          </a:xfrm>
          <a:prstGeom prst="rect">
            <a:avLst/>
          </a:prstGeom>
        </p:spPr>
      </p:pic>
    </p:spTree>
    <p:extLst>
      <p:ext uri="{BB962C8B-B14F-4D97-AF65-F5344CB8AC3E}">
        <p14:creationId xmlns:p14="http://schemas.microsoft.com/office/powerpoint/2010/main" val="3452261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23CA05-36A0-0F4C-8B14-542197432B95}"/>
              </a:ext>
            </a:extLst>
          </p:cNvPr>
          <p:cNvSpPr>
            <a:spLocks noGrp="1"/>
          </p:cNvSpPr>
          <p:nvPr>
            <p:ph type="pic" sz="quarter" idx="10" hasCustomPrompt="1"/>
          </p:nvPr>
        </p:nvSpPr>
        <p:spPr>
          <a:xfrm>
            <a:off x="0" y="0"/>
            <a:ext cx="9144000" cy="3046413"/>
          </a:xfrm>
          <a:solidFill>
            <a:schemeClr val="bg2">
              <a:lumMod val="20000"/>
              <a:lumOff val="80000"/>
            </a:schemeClr>
          </a:solidFill>
          <a:ln>
            <a:noFill/>
          </a:ln>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Drag picture to placeholder or click icon to add</a:t>
            </a:r>
          </a:p>
        </p:txBody>
      </p:sp>
      <p:sp>
        <p:nvSpPr>
          <p:cNvPr id="9" name="Rectangle 8">
            <a:extLst>
              <a:ext uri="{FF2B5EF4-FFF2-40B4-BE49-F238E27FC236}">
                <a16:creationId xmlns:a16="http://schemas.microsoft.com/office/drawing/2014/main" id="{6C815213-79D2-DD4E-9C3F-8F4FE0C72A70}"/>
              </a:ext>
            </a:extLst>
          </p:cNvPr>
          <p:cNvSpPr/>
          <p:nvPr/>
        </p:nvSpPr>
        <p:spPr>
          <a:xfrm>
            <a:off x="0" y="3046413"/>
            <a:ext cx="9147118" cy="1256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48BE63E8-D9A8-0A49-9C15-D9EA06EADD53}"/>
              </a:ext>
            </a:extLst>
          </p:cNvPr>
          <p:cNvSpPr>
            <a:spLocks noGrp="1"/>
          </p:cNvSpPr>
          <p:nvPr>
            <p:ph type="title"/>
          </p:nvPr>
        </p:nvSpPr>
        <p:spPr>
          <a:xfrm>
            <a:off x="250277" y="3778225"/>
            <a:ext cx="7886700" cy="732154"/>
          </a:xfrm>
        </p:spPr>
        <p:txBody>
          <a:bodyPr>
            <a:normAutofit/>
          </a:bodyPr>
          <a:lstStyle>
            <a:lvl1pPr>
              <a:defRPr sz="3000"/>
            </a:lvl1pPr>
          </a:lstStyle>
          <a:p>
            <a:r>
              <a:rPr lang="en-US"/>
              <a:t>Click to edit Master title style</a:t>
            </a:r>
            <a:endParaRPr lang="en-GB"/>
          </a:p>
        </p:txBody>
      </p:sp>
      <p:pic>
        <p:nvPicPr>
          <p:cNvPr id="13" name="Picture 12">
            <a:extLst>
              <a:ext uri="{FF2B5EF4-FFF2-40B4-BE49-F238E27FC236}">
                <a16:creationId xmlns:a16="http://schemas.microsoft.com/office/drawing/2014/main" id="{8103744B-FD52-3D45-81EE-F6864EA799CC}"/>
              </a:ext>
            </a:extLst>
          </p:cNvPr>
          <p:cNvPicPr>
            <a:picLocks noChangeAspect="1"/>
          </p:cNvPicPr>
          <p:nvPr/>
        </p:nvPicPr>
        <p:blipFill>
          <a:blip r:embed="rId2"/>
          <a:stretch>
            <a:fillRect/>
          </a:stretch>
        </p:blipFill>
        <p:spPr>
          <a:xfrm>
            <a:off x="8386085" y="3046413"/>
            <a:ext cx="440267" cy="440267"/>
          </a:xfrm>
          <a:prstGeom prst="rect">
            <a:avLst/>
          </a:prstGeom>
        </p:spPr>
      </p:pic>
      <p:pic>
        <p:nvPicPr>
          <p:cNvPr id="14" name="Picture 13">
            <a:extLst>
              <a:ext uri="{FF2B5EF4-FFF2-40B4-BE49-F238E27FC236}">
                <a16:creationId xmlns:a16="http://schemas.microsoft.com/office/drawing/2014/main" id="{21F24AB2-4EAB-7048-ADED-53B56F77023F}"/>
              </a:ext>
            </a:extLst>
          </p:cNvPr>
          <p:cNvPicPr>
            <a:picLocks noChangeAspect="1"/>
          </p:cNvPicPr>
          <p:nvPr/>
        </p:nvPicPr>
        <p:blipFill>
          <a:blip r:embed="rId3"/>
          <a:stretch>
            <a:fillRect/>
          </a:stretch>
        </p:blipFill>
        <p:spPr>
          <a:xfrm>
            <a:off x="7330644" y="3046413"/>
            <a:ext cx="439200" cy="439200"/>
          </a:xfrm>
          <a:prstGeom prst="rect">
            <a:avLst/>
          </a:prstGeom>
        </p:spPr>
      </p:pic>
      <p:pic>
        <p:nvPicPr>
          <p:cNvPr id="15" name="Picture 14">
            <a:extLst>
              <a:ext uri="{FF2B5EF4-FFF2-40B4-BE49-F238E27FC236}">
                <a16:creationId xmlns:a16="http://schemas.microsoft.com/office/drawing/2014/main" id="{E7210F48-16D5-6547-8CA5-F29E146626E2}"/>
              </a:ext>
            </a:extLst>
          </p:cNvPr>
          <p:cNvPicPr>
            <a:picLocks noChangeAspect="1"/>
          </p:cNvPicPr>
          <p:nvPr/>
        </p:nvPicPr>
        <p:blipFill>
          <a:blip r:embed="rId4"/>
          <a:stretch>
            <a:fillRect/>
          </a:stretch>
        </p:blipFill>
        <p:spPr>
          <a:xfrm>
            <a:off x="7858364" y="3053123"/>
            <a:ext cx="439200" cy="439200"/>
          </a:xfrm>
          <a:prstGeom prst="rect">
            <a:avLst/>
          </a:prstGeom>
        </p:spPr>
      </p:pic>
      <p:pic>
        <p:nvPicPr>
          <p:cNvPr id="16" name="Picture 15">
            <a:extLst>
              <a:ext uri="{FF2B5EF4-FFF2-40B4-BE49-F238E27FC236}">
                <a16:creationId xmlns:a16="http://schemas.microsoft.com/office/drawing/2014/main" id="{5904F783-1C6D-3E44-BCE2-4AC2FFF8B6A4}"/>
              </a:ext>
            </a:extLst>
          </p:cNvPr>
          <p:cNvPicPr>
            <a:picLocks noChangeAspect="1"/>
          </p:cNvPicPr>
          <p:nvPr/>
        </p:nvPicPr>
        <p:blipFill>
          <a:blip r:embed="rId5"/>
          <a:stretch>
            <a:fillRect/>
          </a:stretch>
        </p:blipFill>
        <p:spPr>
          <a:xfrm>
            <a:off x="6764987" y="3046413"/>
            <a:ext cx="439200" cy="439200"/>
          </a:xfrm>
          <a:prstGeom prst="rect">
            <a:avLst/>
          </a:prstGeom>
        </p:spPr>
      </p:pic>
      <p:sp>
        <p:nvSpPr>
          <p:cNvPr id="18" name="Text Placeholder 17">
            <a:extLst>
              <a:ext uri="{FF2B5EF4-FFF2-40B4-BE49-F238E27FC236}">
                <a16:creationId xmlns:a16="http://schemas.microsoft.com/office/drawing/2014/main" id="{1EC105C6-9A9E-9244-A250-51DE63E39198}"/>
              </a:ext>
            </a:extLst>
          </p:cNvPr>
          <p:cNvSpPr>
            <a:spLocks noGrp="1"/>
          </p:cNvSpPr>
          <p:nvPr>
            <p:ph type="body" sz="quarter" idx="11" hasCustomPrompt="1"/>
          </p:nvPr>
        </p:nvSpPr>
        <p:spPr>
          <a:xfrm>
            <a:off x="250825" y="4741863"/>
            <a:ext cx="4037013" cy="1866900"/>
          </a:xfrm>
        </p:spPr>
        <p:txBody>
          <a:bodyPr>
            <a:normAutofit/>
          </a:bodyPr>
          <a:lstStyle>
            <a:lvl1pPr marL="0" indent="0">
              <a:buNone/>
              <a:defRPr sz="1600" b="0"/>
            </a:lvl1pPr>
            <a:lvl2pPr marL="457200" indent="0">
              <a:buNone/>
              <a:defRPr/>
            </a:lvl2pPr>
            <a:lvl3pPr marL="914400" indent="0">
              <a:buNone/>
              <a:defRPr/>
            </a:lvl3pPr>
            <a:lvl4pPr marL="1371600" indent="0">
              <a:buNone/>
              <a:defRPr/>
            </a:lvl4pPr>
            <a:lvl5pPr marL="1828800" indent="0">
              <a:buNone/>
              <a:defRPr/>
            </a:lvl5pPr>
          </a:lstStyle>
          <a:p>
            <a:pPr lvl="0"/>
            <a:r>
              <a:rPr lang="en-US"/>
              <a:t>Author. Email. Address. Website. Social media</a:t>
            </a:r>
          </a:p>
        </p:txBody>
      </p:sp>
      <p:pic>
        <p:nvPicPr>
          <p:cNvPr id="20" name="Picture 19">
            <a:extLst>
              <a:ext uri="{FF2B5EF4-FFF2-40B4-BE49-F238E27FC236}">
                <a16:creationId xmlns:a16="http://schemas.microsoft.com/office/drawing/2014/main" id="{2EEAB629-C3A9-3947-8F78-89D2BEC88343}"/>
              </a:ext>
            </a:extLst>
          </p:cNvPr>
          <p:cNvPicPr>
            <a:picLocks noChangeAspect="1"/>
          </p:cNvPicPr>
          <p:nvPr/>
        </p:nvPicPr>
        <p:blipFill>
          <a:blip r:embed="rId6"/>
          <a:stretch>
            <a:fillRect/>
          </a:stretch>
        </p:blipFill>
        <p:spPr>
          <a:xfrm>
            <a:off x="8077964" y="5427892"/>
            <a:ext cx="841597" cy="1180871"/>
          </a:xfrm>
          <a:prstGeom prst="rect">
            <a:avLst/>
          </a:prstGeom>
        </p:spPr>
      </p:pic>
      <p:sp>
        <p:nvSpPr>
          <p:cNvPr id="11" name="Rectangle 10">
            <a:extLst>
              <a:ext uri="{FF2B5EF4-FFF2-40B4-BE49-F238E27FC236}">
                <a16:creationId xmlns:a16="http://schemas.microsoft.com/office/drawing/2014/main" id="{2E3F23FB-BBC7-B54A-B1DE-BB14A58F8D8E}"/>
              </a:ext>
            </a:extLst>
          </p:cNvPr>
          <p:cNvSpPr/>
          <p:nvPr userDrawn="1"/>
        </p:nvSpPr>
        <p:spPr>
          <a:xfrm>
            <a:off x="0" y="3046413"/>
            <a:ext cx="9147118" cy="1256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6E39D2A6-6F21-E74C-A717-168F496155EE}"/>
              </a:ext>
            </a:extLst>
          </p:cNvPr>
          <p:cNvPicPr>
            <a:picLocks noChangeAspect="1"/>
          </p:cNvPicPr>
          <p:nvPr userDrawn="1"/>
        </p:nvPicPr>
        <p:blipFill>
          <a:blip r:embed="rId2"/>
          <a:stretch>
            <a:fillRect/>
          </a:stretch>
        </p:blipFill>
        <p:spPr>
          <a:xfrm>
            <a:off x="8386085" y="3046413"/>
            <a:ext cx="440267" cy="440267"/>
          </a:xfrm>
          <a:prstGeom prst="rect">
            <a:avLst/>
          </a:prstGeom>
        </p:spPr>
      </p:pic>
      <p:pic>
        <p:nvPicPr>
          <p:cNvPr id="19" name="Picture 18">
            <a:extLst>
              <a:ext uri="{FF2B5EF4-FFF2-40B4-BE49-F238E27FC236}">
                <a16:creationId xmlns:a16="http://schemas.microsoft.com/office/drawing/2014/main" id="{DED2EF48-7B77-DD49-965A-D3272EA6D563}"/>
              </a:ext>
            </a:extLst>
          </p:cNvPr>
          <p:cNvPicPr>
            <a:picLocks noChangeAspect="1"/>
          </p:cNvPicPr>
          <p:nvPr userDrawn="1"/>
        </p:nvPicPr>
        <p:blipFill>
          <a:blip r:embed="rId3"/>
          <a:stretch>
            <a:fillRect/>
          </a:stretch>
        </p:blipFill>
        <p:spPr>
          <a:xfrm>
            <a:off x="7330644" y="3046413"/>
            <a:ext cx="439200" cy="439200"/>
          </a:xfrm>
          <a:prstGeom prst="rect">
            <a:avLst/>
          </a:prstGeom>
        </p:spPr>
      </p:pic>
      <p:pic>
        <p:nvPicPr>
          <p:cNvPr id="21" name="Picture 20">
            <a:extLst>
              <a:ext uri="{FF2B5EF4-FFF2-40B4-BE49-F238E27FC236}">
                <a16:creationId xmlns:a16="http://schemas.microsoft.com/office/drawing/2014/main" id="{97E8ECBC-37AD-414F-BE8F-F0A6B3206374}"/>
              </a:ext>
            </a:extLst>
          </p:cNvPr>
          <p:cNvPicPr>
            <a:picLocks noChangeAspect="1"/>
          </p:cNvPicPr>
          <p:nvPr userDrawn="1"/>
        </p:nvPicPr>
        <p:blipFill>
          <a:blip r:embed="rId4"/>
          <a:stretch>
            <a:fillRect/>
          </a:stretch>
        </p:blipFill>
        <p:spPr>
          <a:xfrm>
            <a:off x="7858364" y="3053123"/>
            <a:ext cx="439200" cy="439200"/>
          </a:xfrm>
          <a:prstGeom prst="rect">
            <a:avLst/>
          </a:prstGeom>
        </p:spPr>
      </p:pic>
      <p:pic>
        <p:nvPicPr>
          <p:cNvPr id="22" name="Picture 21">
            <a:extLst>
              <a:ext uri="{FF2B5EF4-FFF2-40B4-BE49-F238E27FC236}">
                <a16:creationId xmlns:a16="http://schemas.microsoft.com/office/drawing/2014/main" id="{06C4F690-7516-1146-9F9D-49A24BC2BA9E}"/>
              </a:ext>
            </a:extLst>
          </p:cNvPr>
          <p:cNvPicPr>
            <a:picLocks noChangeAspect="1"/>
          </p:cNvPicPr>
          <p:nvPr userDrawn="1"/>
        </p:nvPicPr>
        <p:blipFill>
          <a:blip r:embed="rId5"/>
          <a:stretch>
            <a:fillRect/>
          </a:stretch>
        </p:blipFill>
        <p:spPr>
          <a:xfrm>
            <a:off x="6764987" y="3046413"/>
            <a:ext cx="439200" cy="439200"/>
          </a:xfrm>
          <a:prstGeom prst="rect">
            <a:avLst/>
          </a:prstGeom>
        </p:spPr>
      </p:pic>
      <p:pic>
        <p:nvPicPr>
          <p:cNvPr id="23" name="Picture 22">
            <a:extLst>
              <a:ext uri="{FF2B5EF4-FFF2-40B4-BE49-F238E27FC236}">
                <a16:creationId xmlns:a16="http://schemas.microsoft.com/office/drawing/2014/main" id="{CA1A466F-91CD-454D-A85B-C9376C66F32B}"/>
              </a:ext>
            </a:extLst>
          </p:cNvPr>
          <p:cNvPicPr>
            <a:picLocks noChangeAspect="1"/>
          </p:cNvPicPr>
          <p:nvPr userDrawn="1"/>
        </p:nvPicPr>
        <p:blipFill>
          <a:blip r:embed="rId6"/>
          <a:stretch>
            <a:fillRect/>
          </a:stretch>
        </p:blipFill>
        <p:spPr>
          <a:xfrm>
            <a:off x="8077964" y="5427892"/>
            <a:ext cx="841597" cy="1180871"/>
          </a:xfrm>
          <a:prstGeom prst="rect">
            <a:avLst/>
          </a:prstGeom>
        </p:spPr>
      </p:pic>
    </p:spTree>
    <p:extLst>
      <p:ext uri="{BB962C8B-B14F-4D97-AF65-F5344CB8AC3E}">
        <p14:creationId xmlns:p14="http://schemas.microsoft.com/office/powerpoint/2010/main" val="321577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016815"/>
            <a:ext cx="8668910" cy="708222"/>
          </a:xfrm>
        </p:spPr>
        <p:txBody>
          <a:bodyPr anchor="t">
            <a:normAutofit/>
          </a:bodyPr>
          <a:lstStyle>
            <a:lvl1pPr algn="l">
              <a:defRPr sz="4000">
                <a:solidFill>
                  <a:schemeClr val="tx2"/>
                </a:solidFill>
              </a:defRPr>
            </a:lvl1pPr>
          </a:lstStyle>
          <a:p>
            <a:r>
              <a:rPr lang="en-US"/>
              <a:t>Click to edit Master title style</a:t>
            </a:r>
          </a:p>
        </p:txBody>
      </p:sp>
      <p:sp>
        <p:nvSpPr>
          <p:cNvPr id="3" name="Subtitle 2"/>
          <p:cNvSpPr>
            <a:spLocks noGrp="1"/>
          </p:cNvSpPr>
          <p:nvPr>
            <p:ph type="subTitle" idx="1"/>
          </p:nvPr>
        </p:nvSpPr>
        <p:spPr>
          <a:xfrm>
            <a:off x="228600" y="5725037"/>
            <a:ext cx="8668910" cy="457278"/>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8949" y="129653"/>
            <a:ext cx="1948070" cy="885641"/>
          </a:xfrm>
          <a:prstGeom prst="rect">
            <a:avLst/>
          </a:prstGeom>
        </p:spPr>
      </p:pic>
      <p:sp>
        <p:nvSpPr>
          <p:cNvPr id="9" name="Rectangle 8"/>
          <p:cNvSpPr/>
          <p:nvPr userDrawn="1"/>
        </p:nvSpPr>
        <p:spPr>
          <a:xfrm>
            <a:off x="0" y="4794637"/>
            <a:ext cx="9147118" cy="1903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2"/>
          <p:cNvSpPr>
            <a:spLocks noGrp="1" noChangeAspect="1"/>
          </p:cNvSpPr>
          <p:nvPr>
            <p:ph type="pic" idx="10"/>
          </p:nvPr>
        </p:nvSpPr>
        <p:spPr>
          <a:xfrm>
            <a:off x="0" y="1047098"/>
            <a:ext cx="9144000" cy="3747539"/>
          </a:xfrm>
          <a:solidFill>
            <a:schemeClr val="bg2">
              <a:lumMod val="20000"/>
              <a:lumOff val="80000"/>
            </a:schemeClr>
          </a:solidFill>
          <a:ln>
            <a:noFill/>
          </a:ln>
        </p:spPr>
        <p:txBody>
          <a:bodyPr anchor="t">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ext Placeholder 4">
            <a:extLst>
              <a:ext uri="{FF2B5EF4-FFF2-40B4-BE49-F238E27FC236}">
                <a16:creationId xmlns:a16="http://schemas.microsoft.com/office/drawing/2014/main" id="{4646250D-9990-F540-A89F-39FC22945753}"/>
              </a:ext>
            </a:extLst>
          </p:cNvPr>
          <p:cNvSpPr>
            <a:spLocks noGrp="1"/>
          </p:cNvSpPr>
          <p:nvPr>
            <p:ph type="body" sz="quarter" idx="11"/>
          </p:nvPr>
        </p:nvSpPr>
        <p:spPr>
          <a:xfrm>
            <a:off x="244784" y="6238614"/>
            <a:ext cx="8669338" cy="454025"/>
          </a:xfrm>
        </p:spPr>
        <p:txBody>
          <a:bodyPr>
            <a:noAutofit/>
          </a:bodyPr>
          <a:lstStyle>
            <a:lvl1pPr marL="0" indent="0">
              <a:buNone/>
              <a:defRPr sz="1400">
                <a:solidFill>
                  <a:schemeClr val="accent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master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hasCustomPrompt="1"/>
          </p:nvPr>
        </p:nvSpPr>
        <p:spPr>
          <a:xfrm>
            <a:off x="636601" y="1570382"/>
            <a:ext cx="7886700" cy="15537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solidFill>
                  <a:schemeClr val="tx2"/>
                </a:solidFill>
              </a:defRPr>
            </a:lvl1pPr>
          </a:lstStyle>
          <a:p>
            <a:pPr lvl="0"/>
            <a:r>
              <a:rPr lang="en-US"/>
              <a:t>Click to edit Master text styles</a:t>
            </a:r>
          </a:p>
        </p:txBody>
      </p:sp>
      <p:grpSp>
        <p:nvGrpSpPr>
          <p:cNvPr id="13" name="Group 12"/>
          <p:cNvGrpSpPr/>
          <p:nvPr userDrawn="1"/>
        </p:nvGrpSpPr>
        <p:grpSpPr>
          <a:xfrm>
            <a:off x="-54431" y="6528019"/>
            <a:ext cx="10265229" cy="329980"/>
            <a:chOff x="0" y="6528019"/>
            <a:chExt cx="10153814" cy="329980"/>
          </a:xfrm>
        </p:grpSpPr>
        <p:sp>
          <p:nvSpPr>
            <p:cNvPr id="9" name="Rectangle 8"/>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ide Master">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userDrawn="1"/>
        </p:nvGrpSpPr>
        <p:grpSpPr>
          <a:xfrm>
            <a:off x="-54431" y="6528019"/>
            <a:ext cx="10265229" cy="329980"/>
            <a:chOff x="0" y="6528019"/>
            <a:chExt cx="10153814" cy="329980"/>
          </a:xfrm>
        </p:grpSpPr>
        <p:sp>
          <p:nvSpPr>
            <p:cNvPr id="12" name="Rectangle 11"/>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hasCustomPrompt="1"/>
          </p:nvPr>
        </p:nvSpPr>
        <p:spPr>
          <a:xfrm>
            <a:off x="636601" y="1570382"/>
            <a:ext cx="7886700" cy="15537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solidFill>
                  <a:schemeClr val="tx2"/>
                </a:solidFill>
              </a:defRPr>
            </a:lvl1pPr>
          </a:lstStyle>
          <a:p>
            <a:pPr lvl="0"/>
            <a:r>
              <a:rPr lang="en-US"/>
              <a:t>Click to edit Master text styles</a:t>
            </a:r>
          </a:p>
        </p:txBody>
      </p:sp>
      <p:grpSp>
        <p:nvGrpSpPr>
          <p:cNvPr id="13" name="Group 12"/>
          <p:cNvGrpSpPr/>
          <p:nvPr/>
        </p:nvGrpSpPr>
        <p:grpSpPr>
          <a:xfrm>
            <a:off x="-54431" y="6528019"/>
            <a:ext cx="10265229" cy="329980"/>
            <a:chOff x="0" y="6528019"/>
            <a:chExt cx="10153814" cy="329980"/>
          </a:xfrm>
        </p:grpSpPr>
        <p:sp>
          <p:nvSpPr>
            <p:cNvPr id="9" name="Rectangle 8"/>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4" name="Group 13">
            <a:extLst>
              <a:ext uri="{FF2B5EF4-FFF2-40B4-BE49-F238E27FC236}">
                <a16:creationId xmlns:a16="http://schemas.microsoft.com/office/drawing/2014/main" id="{FD6D26D7-09E5-5049-947C-D5FB48CFE257}"/>
              </a:ext>
            </a:extLst>
          </p:cNvPr>
          <p:cNvGrpSpPr/>
          <p:nvPr userDrawn="1"/>
        </p:nvGrpSpPr>
        <p:grpSpPr>
          <a:xfrm>
            <a:off x="-54431" y="6528019"/>
            <a:ext cx="10265229" cy="329980"/>
            <a:chOff x="0" y="6528019"/>
            <a:chExt cx="10153814" cy="329980"/>
          </a:xfrm>
        </p:grpSpPr>
        <p:sp>
          <p:nvSpPr>
            <p:cNvPr id="15" name="Rectangle 14">
              <a:extLst>
                <a:ext uri="{FF2B5EF4-FFF2-40B4-BE49-F238E27FC236}">
                  <a16:creationId xmlns:a16="http://schemas.microsoft.com/office/drawing/2014/main" id="{7AB51598-157F-D149-93D5-9416725D28F3}"/>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BAAA07D-F294-2443-8DF3-4177281AB065}"/>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03CFC2-DE17-B043-899F-E07B3C0A25B6}"/>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8" name="Picture 17">
            <a:extLst>
              <a:ext uri="{FF2B5EF4-FFF2-40B4-BE49-F238E27FC236}">
                <a16:creationId xmlns:a16="http://schemas.microsoft.com/office/drawing/2014/main" id="{08A836AA-D398-0845-8D8E-9CFD858D2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spTree>
    <p:extLst>
      <p:ext uri="{BB962C8B-B14F-4D97-AF65-F5344CB8AC3E}">
        <p14:creationId xmlns:p14="http://schemas.microsoft.com/office/powerpoint/2010/main" val="4816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pter cover Health and diseas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userDrawn="1"/>
        </p:nvPicPr>
        <p:blipFill rotWithShape="1">
          <a:blip r:embed="rId2"/>
          <a:srcRect r="21571"/>
          <a:stretch/>
        </p:blipFill>
        <p:spPr>
          <a:xfrm>
            <a:off x="1424433" y="-4958"/>
            <a:ext cx="7765471" cy="6600836"/>
          </a:xfrm>
          <a:prstGeom prst="rect">
            <a:avLst/>
          </a:prstGeom>
        </p:spPr>
      </p:pic>
      <p:sp>
        <p:nvSpPr>
          <p:cNvPr id="7" name="Trapezoid 6"/>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userDrawn="1"/>
        </p:nvGrpSpPr>
        <p:grpSpPr>
          <a:xfrm>
            <a:off x="-54431" y="6528019"/>
            <a:ext cx="10265229" cy="329980"/>
            <a:chOff x="0" y="6528019"/>
            <a:chExt cx="10153814" cy="329980"/>
          </a:xfrm>
        </p:grpSpPr>
        <p:sp>
          <p:nvSpPr>
            <p:cNvPr id="13" name="Rectangle 12"/>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userDrawn="1"/>
        </p:nvSpPr>
        <p:spPr>
          <a:xfrm>
            <a:off x="370114" y="359228"/>
            <a:ext cx="2710543" cy="1323439"/>
          </a:xfrm>
          <a:prstGeom prst="rect">
            <a:avLst/>
          </a:prstGeom>
          <a:noFill/>
        </p:spPr>
        <p:txBody>
          <a:bodyPr wrap="square" rtlCol="0">
            <a:spAutoFit/>
          </a:bodyPr>
          <a:lstStyle/>
          <a:p>
            <a:r>
              <a:rPr lang="en-GB" sz="4000" b="1">
                <a:solidFill>
                  <a:schemeClr val="bg1"/>
                </a:solidFill>
              </a:rPr>
              <a:t>HEALTH &amp; </a:t>
            </a:r>
          </a:p>
          <a:p>
            <a:r>
              <a:rPr lang="en-GB" sz="4000" b="1">
                <a:solidFill>
                  <a:schemeClr val="bg1"/>
                </a:solidFill>
              </a:rPr>
              <a:t>DISEASES</a:t>
            </a:r>
          </a:p>
        </p:txBody>
      </p:sp>
      <p:pic>
        <p:nvPicPr>
          <p:cNvPr id="8" name="Picture 7">
            <a:extLst>
              <a:ext uri="{FF2B5EF4-FFF2-40B4-BE49-F238E27FC236}">
                <a16:creationId xmlns:a16="http://schemas.microsoft.com/office/drawing/2014/main" id="{47805BE0-F8A7-9049-A733-2E3A12EC3C96}"/>
              </a:ext>
            </a:extLst>
          </p:cNvPr>
          <p:cNvPicPr>
            <a:picLocks noChangeAspect="1"/>
          </p:cNvPicPr>
          <p:nvPr userDrawn="1"/>
        </p:nvPicPr>
        <p:blipFill>
          <a:blip r:embed="rId3"/>
          <a:stretch>
            <a:fillRect/>
          </a:stretch>
        </p:blipFill>
        <p:spPr>
          <a:xfrm>
            <a:off x="441226" y="1713891"/>
            <a:ext cx="765313" cy="76531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ster slide health &amp; diseases">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userDrawn="1"/>
        </p:nvGrpSpPr>
        <p:grpSpPr>
          <a:xfrm>
            <a:off x="-54431" y="6528019"/>
            <a:ext cx="10265229" cy="329980"/>
            <a:chOff x="0" y="6528019"/>
            <a:chExt cx="10153814" cy="329980"/>
          </a:xfrm>
        </p:grpSpPr>
        <p:sp>
          <p:nvSpPr>
            <p:cNvPr id="12" name="Rectangle 11"/>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5" name="Picture 4">
            <a:extLst>
              <a:ext uri="{FF2B5EF4-FFF2-40B4-BE49-F238E27FC236}">
                <a16:creationId xmlns:a16="http://schemas.microsoft.com/office/drawing/2014/main" id="{F5AE66DE-401E-F44F-B73B-739BD254AD50}"/>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201596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slide + sutitle health &amp; diseases">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userDrawn="1"/>
        </p:nvGrpSpPr>
        <p:grpSpPr>
          <a:xfrm>
            <a:off x="-54431" y="6528019"/>
            <a:ext cx="10265229" cy="329980"/>
            <a:chOff x="0" y="6528019"/>
            <a:chExt cx="10153814" cy="329980"/>
          </a:xfrm>
        </p:grpSpPr>
        <p:sp>
          <p:nvSpPr>
            <p:cNvPr id="9" name="Rectangle 8"/>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5" name="Picture 14">
            <a:extLst>
              <a:ext uri="{FF2B5EF4-FFF2-40B4-BE49-F238E27FC236}">
                <a16:creationId xmlns:a16="http://schemas.microsoft.com/office/drawing/2014/main" id="{263C3C51-01A7-1748-9869-7760D9A1978B}"/>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2391015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pter cover climate &amp; energ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userDrawn="1"/>
        </p:nvPicPr>
        <p:blipFill rotWithShape="1">
          <a:blip r:embed="rId2"/>
          <a:srcRect r="8977"/>
          <a:stretch/>
        </p:blipFill>
        <p:spPr>
          <a:xfrm>
            <a:off x="164657" y="0"/>
            <a:ext cx="9025247" cy="6595878"/>
          </a:xfrm>
          <a:prstGeom prst="rect">
            <a:avLst/>
          </a:prstGeom>
        </p:spPr>
      </p:pic>
      <p:sp>
        <p:nvSpPr>
          <p:cNvPr id="7" name="Trapezoid 6"/>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userDrawn="1"/>
        </p:nvGrpSpPr>
        <p:grpSpPr>
          <a:xfrm>
            <a:off x="-54431" y="6528019"/>
            <a:ext cx="10265229" cy="329980"/>
            <a:chOff x="0" y="6528019"/>
            <a:chExt cx="10153814" cy="329980"/>
          </a:xfrm>
        </p:grpSpPr>
        <p:sp>
          <p:nvSpPr>
            <p:cNvPr id="13" name="Rectangle 12"/>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userDrawn="1"/>
        </p:nvSpPr>
        <p:spPr>
          <a:xfrm>
            <a:off x="370114" y="359228"/>
            <a:ext cx="2710543" cy="1323439"/>
          </a:xfrm>
          <a:prstGeom prst="rect">
            <a:avLst/>
          </a:prstGeom>
          <a:noFill/>
        </p:spPr>
        <p:txBody>
          <a:bodyPr wrap="square" rtlCol="0">
            <a:spAutoFit/>
          </a:bodyPr>
          <a:lstStyle/>
          <a:p>
            <a:r>
              <a:rPr lang="en-GB" sz="4000" b="1">
                <a:solidFill>
                  <a:schemeClr val="bg1"/>
                </a:solidFill>
              </a:rPr>
              <a:t>CLIMATE &amp;</a:t>
            </a:r>
          </a:p>
          <a:p>
            <a:r>
              <a:rPr lang="en-GB" sz="4000" b="1">
                <a:solidFill>
                  <a:schemeClr val="bg1"/>
                </a:solidFill>
              </a:rPr>
              <a:t>ENERGY</a:t>
            </a:r>
          </a:p>
        </p:txBody>
      </p:sp>
      <p:pic>
        <p:nvPicPr>
          <p:cNvPr id="3" name="Picture 2">
            <a:extLst>
              <a:ext uri="{FF2B5EF4-FFF2-40B4-BE49-F238E27FC236}">
                <a16:creationId xmlns:a16="http://schemas.microsoft.com/office/drawing/2014/main" id="{24902F25-C035-A748-A541-76A5F57AB66B}"/>
              </a:ext>
            </a:extLst>
          </p:cNvPr>
          <p:cNvPicPr>
            <a:picLocks noChangeAspect="1"/>
          </p:cNvPicPr>
          <p:nvPr userDrawn="1"/>
        </p:nvPicPr>
        <p:blipFill>
          <a:blip r:embed="rId3"/>
          <a:stretch>
            <a:fillRect/>
          </a:stretch>
        </p:blipFill>
        <p:spPr>
          <a:xfrm>
            <a:off x="461156" y="1726126"/>
            <a:ext cx="762000" cy="762000"/>
          </a:xfrm>
          <a:prstGeom prst="rect">
            <a:avLst/>
          </a:prstGeom>
        </p:spPr>
      </p:pic>
    </p:spTree>
    <p:extLst>
      <p:ext uri="{BB962C8B-B14F-4D97-AF65-F5344CB8AC3E}">
        <p14:creationId xmlns:p14="http://schemas.microsoft.com/office/powerpoint/2010/main" val="3471871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slide climate &amp; energy">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lvl1pPr>
              <a:defRPr sz="21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userDrawn="1"/>
        </p:nvGrpSpPr>
        <p:grpSpPr>
          <a:xfrm>
            <a:off x="-54431" y="6528019"/>
            <a:ext cx="10265229" cy="329980"/>
            <a:chOff x="0" y="6528019"/>
            <a:chExt cx="10153814" cy="329980"/>
          </a:xfrm>
        </p:grpSpPr>
        <p:sp>
          <p:nvSpPr>
            <p:cNvPr id="12" name="Rectangle 11"/>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6" name="Picture 5">
            <a:extLst>
              <a:ext uri="{FF2B5EF4-FFF2-40B4-BE49-F238E27FC236}">
                <a16:creationId xmlns:a16="http://schemas.microsoft.com/office/drawing/2014/main" id="{280E85A5-42F2-2742-AD78-B182CEAA9F6E}"/>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2907813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aster slide + subtitle climate &amp; energy ">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userDrawn="1"/>
        </p:nvGrpSpPr>
        <p:grpSpPr>
          <a:xfrm>
            <a:off x="-54431" y="6528019"/>
            <a:ext cx="10265229" cy="329980"/>
            <a:chOff x="0" y="6528019"/>
            <a:chExt cx="10153814" cy="329980"/>
          </a:xfrm>
        </p:grpSpPr>
        <p:sp>
          <p:nvSpPr>
            <p:cNvPr id="9" name="Rectangle 8"/>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4" name="Picture 13">
            <a:extLst>
              <a:ext uri="{FF2B5EF4-FFF2-40B4-BE49-F238E27FC236}">
                <a16:creationId xmlns:a16="http://schemas.microsoft.com/office/drawing/2014/main" id="{8FB528B9-750F-6F47-811C-B66C630BE508}"/>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1702981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hapter cover air qualit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userDrawn="1"/>
        </p:nvPicPr>
        <p:blipFill rotWithShape="1">
          <a:blip r:embed="rId2"/>
          <a:srcRect l="11726"/>
          <a:stretch/>
        </p:blipFill>
        <p:spPr>
          <a:xfrm>
            <a:off x="445683" y="-1"/>
            <a:ext cx="8744222" cy="6603829"/>
          </a:xfrm>
          <a:prstGeom prst="rect">
            <a:avLst/>
          </a:prstGeom>
        </p:spPr>
      </p:pic>
      <p:sp>
        <p:nvSpPr>
          <p:cNvPr id="7" name="Trapezoid 6"/>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userDrawn="1"/>
        </p:nvGrpSpPr>
        <p:grpSpPr>
          <a:xfrm>
            <a:off x="-54431" y="6528019"/>
            <a:ext cx="10265229" cy="329980"/>
            <a:chOff x="0" y="6528019"/>
            <a:chExt cx="10153814" cy="329980"/>
          </a:xfrm>
        </p:grpSpPr>
        <p:sp>
          <p:nvSpPr>
            <p:cNvPr id="13" name="Rectangle 12"/>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userDrawn="1"/>
        </p:nvSpPr>
        <p:spPr>
          <a:xfrm>
            <a:off x="370114" y="359228"/>
            <a:ext cx="3376938" cy="707886"/>
          </a:xfrm>
          <a:prstGeom prst="rect">
            <a:avLst/>
          </a:prstGeom>
          <a:noFill/>
        </p:spPr>
        <p:txBody>
          <a:bodyPr wrap="square" rtlCol="0">
            <a:spAutoFit/>
          </a:bodyPr>
          <a:lstStyle/>
          <a:p>
            <a:r>
              <a:rPr lang="en-GB" sz="4000" b="1">
                <a:solidFill>
                  <a:schemeClr val="bg1"/>
                </a:solidFill>
              </a:rPr>
              <a:t>AIR QUALITY</a:t>
            </a:r>
          </a:p>
        </p:txBody>
      </p:sp>
      <p:pic>
        <p:nvPicPr>
          <p:cNvPr id="4" name="Picture 3">
            <a:extLst>
              <a:ext uri="{FF2B5EF4-FFF2-40B4-BE49-F238E27FC236}">
                <a16:creationId xmlns:a16="http://schemas.microsoft.com/office/drawing/2014/main" id="{906F8064-E0B5-5642-B344-1C55E5A78B01}"/>
              </a:ext>
            </a:extLst>
          </p:cNvPr>
          <p:cNvPicPr>
            <a:picLocks noChangeAspect="1"/>
          </p:cNvPicPr>
          <p:nvPr userDrawn="1"/>
        </p:nvPicPr>
        <p:blipFill>
          <a:blip r:embed="rId3"/>
          <a:stretch>
            <a:fillRect/>
          </a:stretch>
        </p:blipFill>
        <p:spPr>
          <a:xfrm>
            <a:off x="459565" y="1724926"/>
            <a:ext cx="763200" cy="763200"/>
          </a:xfrm>
          <a:prstGeom prst="rect">
            <a:avLst/>
          </a:prstGeom>
        </p:spPr>
      </p:pic>
    </p:spTree>
    <p:extLst>
      <p:ext uri="{BB962C8B-B14F-4D97-AF65-F5344CB8AC3E}">
        <p14:creationId xmlns:p14="http://schemas.microsoft.com/office/powerpoint/2010/main" val="3966428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aster slide air quality">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userDrawn="1"/>
        </p:nvGrpSpPr>
        <p:grpSpPr>
          <a:xfrm>
            <a:off x="-54431" y="6528019"/>
            <a:ext cx="10265229" cy="329980"/>
            <a:chOff x="0" y="6528019"/>
            <a:chExt cx="10153814" cy="329980"/>
          </a:xfrm>
        </p:grpSpPr>
        <p:sp>
          <p:nvSpPr>
            <p:cNvPr id="12" name="Rectangle 11"/>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5" name="Picture 4">
            <a:extLst>
              <a:ext uri="{FF2B5EF4-FFF2-40B4-BE49-F238E27FC236}">
                <a16:creationId xmlns:a16="http://schemas.microsoft.com/office/drawing/2014/main" id="{0FAE8B3E-8B65-764F-A6EC-9E556A495480}"/>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1594472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ster slide + subtitle air quality">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userDrawn="1"/>
        </p:nvGrpSpPr>
        <p:grpSpPr>
          <a:xfrm>
            <a:off x="-54431" y="6528019"/>
            <a:ext cx="10265229" cy="329980"/>
            <a:chOff x="0" y="6528019"/>
            <a:chExt cx="10153814" cy="329980"/>
          </a:xfrm>
        </p:grpSpPr>
        <p:sp>
          <p:nvSpPr>
            <p:cNvPr id="9" name="Rectangle 8"/>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5" name="Picture 14">
            <a:extLst>
              <a:ext uri="{FF2B5EF4-FFF2-40B4-BE49-F238E27FC236}">
                <a16:creationId xmlns:a16="http://schemas.microsoft.com/office/drawing/2014/main" id="{FF0FE079-CCFD-6040-B562-4507AFB34C76}"/>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574443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hapter cover toxic chemica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userDrawn="1"/>
        </p:nvPicPr>
        <p:blipFill rotWithShape="1">
          <a:blip r:embed="rId2"/>
          <a:srcRect l="2571" r="5277"/>
          <a:stretch/>
        </p:blipFill>
        <p:spPr>
          <a:xfrm>
            <a:off x="84667" y="5735"/>
            <a:ext cx="9105237" cy="6530458"/>
          </a:xfrm>
          <a:prstGeom prst="rect">
            <a:avLst/>
          </a:prstGeom>
        </p:spPr>
      </p:pic>
      <p:sp>
        <p:nvSpPr>
          <p:cNvPr id="7" name="Trapezoid 6"/>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userDrawn="1"/>
        </p:nvGrpSpPr>
        <p:grpSpPr>
          <a:xfrm>
            <a:off x="-54431" y="6528019"/>
            <a:ext cx="10265229" cy="329980"/>
            <a:chOff x="0" y="6528019"/>
            <a:chExt cx="10153814" cy="329980"/>
          </a:xfrm>
        </p:grpSpPr>
        <p:sp>
          <p:nvSpPr>
            <p:cNvPr id="13" name="Rectangle 12"/>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userDrawn="1"/>
        </p:nvSpPr>
        <p:spPr>
          <a:xfrm>
            <a:off x="370114" y="359228"/>
            <a:ext cx="3376938" cy="1323439"/>
          </a:xfrm>
          <a:prstGeom prst="rect">
            <a:avLst/>
          </a:prstGeom>
          <a:noFill/>
        </p:spPr>
        <p:txBody>
          <a:bodyPr wrap="square" rtlCol="0">
            <a:spAutoFit/>
          </a:bodyPr>
          <a:lstStyle/>
          <a:p>
            <a:r>
              <a:rPr lang="en-GB" sz="4000" b="1">
                <a:solidFill>
                  <a:schemeClr val="bg1"/>
                </a:solidFill>
              </a:rPr>
              <a:t>TOXIC CHEMICALS</a:t>
            </a:r>
          </a:p>
        </p:txBody>
      </p:sp>
      <p:pic>
        <p:nvPicPr>
          <p:cNvPr id="8" name="Picture 7">
            <a:extLst>
              <a:ext uri="{FF2B5EF4-FFF2-40B4-BE49-F238E27FC236}">
                <a16:creationId xmlns:a16="http://schemas.microsoft.com/office/drawing/2014/main" id="{9D3AC37C-A0D7-9F41-AB33-6F207A0EACD0}"/>
              </a:ext>
            </a:extLst>
          </p:cNvPr>
          <p:cNvPicPr>
            <a:picLocks noChangeAspect="1"/>
          </p:cNvPicPr>
          <p:nvPr userDrawn="1"/>
        </p:nvPicPr>
        <p:blipFill>
          <a:blip r:embed="rId3"/>
          <a:stretch>
            <a:fillRect/>
          </a:stretch>
        </p:blipFill>
        <p:spPr>
          <a:xfrm>
            <a:off x="445683" y="1729129"/>
            <a:ext cx="766800" cy="766800"/>
          </a:xfrm>
          <a:prstGeom prst="rect">
            <a:avLst/>
          </a:prstGeom>
        </p:spPr>
      </p:pic>
    </p:spTree>
    <p:extLst>
      <p:ext uri="{BB962C8B-B14F-4D97-AF65-F5344CB8AC3E}">
        <p14:creationId xmlns:p14="http://schemas.microsoft.com/office/powerpoint/2010/main" val="320027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Master">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p:nvGrpSpPr>
        <p:grpSpPr>
          <a:xfrm>
            <a:off x="-54431" y="6528019"/>
            <a:ext cx="10265229" cy="329980"/>
            <a:chOff x="0" y="6528019"/>
            <a:chExt cx="10153814" cy="329980"/>
          </a:xfrm>
        </p:grpSpPr>
        <p:sp>
          <p:nvSpPr>
            <p:cNvPr id="12" name="Rectangle 11"/>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9" name="Picture 8">
            <a:extLst>
              <a:ext uri="{FF2B5EF4-FFF2-40B4-BE49-F238E27FC236}">
                <a16:creationId xmlns:a16="http://schemas.microsoft.com/office/drawing/2014/main" id="{3E316339-EC7C-9548-8A93-52C2B228C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5" name="Group 14">
            <a:extLst>
              <a:ext uri="{FF2B5EF4-FFF2-40B4-BE49-F238E27FC236}">
                <a16:creationId xmlns:a16="http://schemas.microsoft.com/office/drawing/2014/main" id="{321C998C-B6D9-D14F-B7FA-BFFEE030CD44}"/>
              </a:ext>
            </a:extLst>
          </p:cNvPr>
          <p:cNvGrpSpPr/>
          <p:nvPr userDrawn="1"/>
        </p:nvGrpSpPr>
        <p:grpSpPr>
          <a:xfrm>
            <a:off x="-54431" y="6528019"/>
            <a:ext cx="10265229" cy="329980"/>
            <a:chOff x="0" y="6528019"/>
            <a:chExt cx="10153814" cy="329980"/>
          </a:xfrm>
        </p:grpSpPr>
        <p:sp>
          <p:nvSpPr>
            <p:cNvPr id="16" name="Rectangle 15">
              <a:extLst>
                <a:ext uri="{FF2B5EF4-FFF2-40B4-BE49-F238E27FC236}">
                  <a16:creationId xmlns:a16="http://schemas.microsoft.com/office/drawing/2014/main" id="{F3601FAE-7002-BB46-AB30-0249E33795A4}"/>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39E2A9A-3C69-B344-AF8D-C22EA40A0251}"/>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8D55AB5-9B3B-524D-9C99-639F23A9612D}"/>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Tree>
    <p:extLst>
      <p:ext uri="{BB962C8B-B14F-4D97-AF65-F5344CB8AC3E}">
        <p14:creationId xmlns:p14="http://schemas.microsoft.com/office/powerpoint/2010/main" val="17316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aster slide toxic chemicals">
    <p:spTree>
      <p:nvGrpSpPr>
        <p:cNvPr id="1" name=""/>
        <p:cNvGrpSpPr/>
        <p:nvPr/>
      </p:nvGrpSpPr>
      <p:grpSpPr>
        <a:xfrm>
          <a:off x="0" y="0"/>
          <a:ext cx="0" cy="0"/>
          <a:chOff x="0" y="0"/>
          <a:chExt cx="0" cy="0"/>
        </a:xfrm>
      </p:grpSpPr>
      <p:sp>
        <p:nvSpPr>
          <p:cNvPr id="2" name="Title 1"/>
          <p:cNvSpPr>
            <a:spLocks noGrp="1"/>
          </p:cNvSpPr>
          <p:nvPr>
            <p:ph type="title"/>
          </p:nvPr>
        </p:nvSpPr>
        <p:spPr>
          <a:xfrm>
            <a:off x="628650" y="235661"/>
            <a:ext cx="7886700" cy="563231"/>
          </a:xfrm>
        </p:spPr>
        <p:txBody>
          <a:bodyPr anchor="t" anchorCtr="0">
            <a:spAutoFit/>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userDrawn="1"/>
        </p:nvGrpSpPr>
        <p:grpSpPr>
          <a:xfrm>
            <a:off x="-54431" y="6528019"/>
            <a:ext cx="10265229" cy="329980"/>
            <a:chOff x="0" y="6528019"/>
            <a:chExt cx="10153814" cy="329980"/>
          </a:xfrm>
        </p:grpSpPr>
        <p:sp>
          <p:nvSpPr>
            <p:cNvPr id="12" name="Rectangle 11"/>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7" name="Picture 6">
            <a:extLst>
              <a:ext uri="{FF2B5EF4-FFF2-40B4-BE49-F238E27FC236}">
                <a16:creationId xmlns:a16="http://schemas.microsoft.com/office/drawing/2014/main" id="{75A8B270-90AB-CA4A-8BE8-D72B7ACD1F3E}"/>
              </a:ext>
            </a:extLst>
          </p:cNvPr>
          <p:cNvPicPr>
            <a:picLocks noChangeAspect="1"/>
          </p:cNvPicPr>
          <p:nvPr userDrawn="1"/>
        </p:nvPicPr>
        <p:blipFill>
          <a:blip r:embed="rId3"/>
          <a:stretch>
            <a:fillRect/>
          </a:stretch>
        </p:blipFill>
        <p:spPr>
          <a:xfrm>
            <a:off x="440264" y="6392161"/>
            <a:ext cx="440267" cy="440267"/>
          </a:xfrm>
          <a:prstGeom prst="rect">
            <a:avLst/>
          </a:prstGeom>
        </p:spPr>
      </p:pic>
    </p:spTree>
    <p:extLst>
      <p:ext uri="{BB962C8B-B14F-4D97-AF65-F5344CB8AC3E}">
        <p14:creationId xmlns:p14="http://schemas.microsoft.com/office/powerpoint/2010/main" val="2348242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aster slide + subtitle toxic chemicals">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userDrawn="1"/>
        </p:nvGrpSpPr>
        <p:grpSpPr>
          <a:xfrm>
            <a:off x="-54431" y="6528019"/>
            <a:ext cx="10265229" cy="329980"/>
            <a:chOff x="0" y="6528019"/>
            <a:chExt cx="10153814" cy="329980"/>
          </a:xfrm>
        </p:grpSpPr>
        <p:sp>
          <p:nvSpPr>
            <p:cNvPr id="9" name="Rectangle 8"/>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4" name="Picture 13">
            <a:extLst>
              <a:ext uri="{FF2B5EF4-FFF2-40B4-BE49-F238E27FC236}">
                <a16:creationId xmlns:a16="http://schemas.microsoft.com/office/drawing/2014/main" id="{43CCCDF6-1059-724A-A10A-C9E39ACD8CEB}"/>
              </a:ext>
            </a:extLst>
          </p:cNvPr>
          <p:cNvPicPr>
            <a:picLocks noChangeAspect="1"/>
          </p:cNvPicPr>
          <p:nvPr userDrawn="1"/>
        </p:nvPicPr>
        <p:blipFill>
          <a:blip r:embed="rId3"/>
          <a:stretch>
            <a:fillRect/>
          </a:stretch>
        </p:blipFill>
        <p:spPr>
          <a:xfrm>
            <a:off x="440264" y="6392161"/>
            <a:ext cx="440267" cy="440267"/>
          </a:xfrm>
          <a:prstGeom prst="rect">
            <a:avLst/>
          </a:prstGeom>
        </p:spPr>
      </p:pic>
    </p:spTree>
    <p:extLst>
      <p:ext uri="{BB962C8B-B14F-4D97-AF65-F5344CB8AC3E}">
        <p14:creationId xmlns:p14="http://schemas.microsoft.com/office/powerpoint/2010/main" val="1031116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23CA05-36A0-0F4C-8B14-542197432B95}"/>
              </a:ext>
            </a:extLst>
          </p:cNvPr>
          <p:cNvSpPr>
            <a:spLocks noGrp="1"/>
          </p:cNvSpPr>
          <p:nvPr>
            <p:ph type="pic" sz="quarter" idx="10" hasCustomPrompt="1"/>
          </p:nvPr>
        </p:nvSpPr>
        <p:spPr>
          <a:xfrm>
            <a:off x="0" y="0"/>
            <a:ext cx="9144000" cy="3046413"/>
          </a:xfrm>
          <a:solidFill>
            <a:schemeClr val="bg2">
              <a:lumMod val="20000"/>
              <a:lumOff val="80000"/>
            </a:schemeClr>
          </a:solidFill>
          <a:ln>
            <a:noFill/>
          </a:ln>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Drag picture to placeholder or click icon to add</a:t>
            </a:r>
          </a:p>
        </p:txBody>
      </p:sp>
      <p:sp>
        <p:nvSpPr>
          <p:cNvPr id="9" name="Rectangle 8">
            <a:extLst>
              <a:ext uri="{FF2B5EF4-FFF2-40B4-BE49-F238E27FC236}">
                <a16:creationId xmlns:a16="http://schemas.microsoft.com/office/drawing/2014/main" id="{6C815213-79D2-DD4E-9C3F-8F4FE0C72A70}"/>
              </a:ext>
            </a:extLst>
          </p:cNvPr>
          <p:cNvSpPr/>
          <p:nvPr userDrawn="1"/>
        </p:nvSpPr>
        <p:spPr>
          <a:xfrm>
            <a:off x="0" y="3046413"/>
            <a:ext cx="9147118" cy="1256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48BE63E8-D9A8-0A49-9C15-D9EA06EADD53}"/>
              </a:ext>
            </a:extLst>
          </p:cNvPr>
          <p:cNvSpPr>
            <a:spLocks noGrp="1"/>
          </p:cNvSpPr>
          <p:nvPr>
            <p:ph type="title"/>
          </p:nvPr>
        </p:nvSpPr>
        <p:spPr>
          <a:xfrm>
            <a:off x="250277" y="3778225"/>
            <a:ext cx="7886700" cy="732154"/>
          </a:xfrm>
        </p:spPr>
        <p:txBody>
          <a:bodyPr>
            <a:normAutofit/>
          </a:bodyPr>
          <a:lstStyle>
            <a:lvl1pPr>
              <a:defRPr sz="3000"/>
            </a:lvl1pPr>
          </a:lstStyle>
          <a:p>
            <a:r>
              <a:rPr lang="en-US"/>
              <a:t>Click to edit Master title style</a:t>
            </a:r>
            <a:endParaRPr lang="en-GB"/>
          </a:p>
        </p:txBody>
      </p:sp>
      <p:pic>
        <p:nvPicPr>
          <p:cNvPr id="13" name="Picture 12">
            <a:extLst>
              <a:ext uri="{FF2B5EF4-FFF2-40B4-BE49-F238E27FC236}">
                <a16:creationId xmlns:a16="http://schemas.microsoft.com/office/drawing/2014/main" id="{8103744B-FD52-3D45-81EE-F6864EA799CC}"/>
              </a:ext>
            </a:extLst>
          </p:cNvPr>
          <p:cNvPicPr>
            <a:picLocks noChangeAspect="1"/>
          </p:cNvPicPr>
          <p:nvPr userDrawn="1"/>
        </p:nvPicPr>
        <p:blipFill>
          <a:blip r:embed="rId2"/>
          <a:stretch>
            <a:fillRect/>
          </a:stretch>
        </p:blipFill>
        <p:spPr>
          <a:xfrm>
            <a:off x="8386085" y="3046413"/>
            <a:ext cx="440267" cy="440267"/>
          </a:xfrm>
          <a:prstGeom prst="rect">
            <a:avLst/>
          </a:prstGeom>
        </p:spPr>
      </p:pic>
      <p:pic>
        <p:nvPicPr>
          <p:cNvPr id="14" name="Picture 13">
            <a:extLst>
              <a:ext uri="{FF2B5EF4-FFF2-40B4-BE49-F238E27FC236}">
                <a16:creationId xmlns:a16="http://schemas.microsoft.com/office/drawing/2014/main" id="{21F24AB2-4EAB-7048-ADED-53B56F77023F}"/>
              </a:ext>
            </a:extLst>
          </p:cNvPr>
          <p:cNvPicPr>
            <a:picLocks noChangeAspect="1"/>
          </p:cNvPicPr>
          <p:nvPr userDrawn="1"/>
        </p:nvPicPr>
        <p:blipFill>
          <a:blip r:embed="rId3"/>
          <a:stretch>
            <a:fillRect/>
          </a:stretch>
        </p:blipFill>
        <p:spPr>
          <a:xfrm>
            <a:off x="7330644" y="3046413"/>
            <a:ext cx="439200" cy="439200"/>
          </a:xfrm>
          <a:prstGeom prst="rect">
            <a:avLst/>
          </a:prstGeom>
        </p:spPr>
      </p:pic>
      <p:pic>
        <p:nvPicPr>
          <p:cNvPr id="15" name="Picture 14">
            <a:extLst>
              <a:ext uri="{FF2B5EF4-FFF2-40B4-BE49-F238E27FC236}">
                <a16:creationId xmlns:a16="http://schemas.microsoft.com/office/drawing/2014/main" id="{E7210F48-16D5-6547-8CA5-F29E146626E2}"/>
              </a:ext>
            </a:extLst>
          </p:cNvPr>
          <p:cNvPicPr>
            <a:picLocks noChangeAspect="1"/>
          </p:cNvPicPr>
          <p:nvPr userDrawn="1"/>
        </p:nvPicPr>
        <p:blipFill>
          <a:blip r:embed="rId4"/>
          <a:stretch>
            <a:fillRect/>
          </a:stretch>
        </p:blipFill>
        <p:spPr>
          <a:xfrm>
            <a:off x="7858364" y="3053123"/>
            <a:ext cx="439200" cy="439200"/>
          </a:xfrm>
          <a:prstGeom prst="rect">
            <a:avLst/>
          </a:prstGeom>
        </p:spPr>
      </p:pic>
      <p:pic>
        <p:nvPicPr>
          <p:cNvPr id="16" name="Picture 15">
            <a:extLst>
              <a:ext uri="{FF2B5EF4-FFF2-40B4-BE49-F238E27FC236}">
                <a16:creationId xmlns:a16="http://schemas.microsoft.com/office/drawing/2014/main" id="{5904F783-1C6D-3E44-BCE2-4AC2FFF8B6A4}"/>
              </a:ext>
            </a:extLst>
          </p:cNvPr>
          <p:cNvPicPr>
            <a:picLocks noChangeAspect="1"/>
          </p:cNvPicPr>
          <p:nvPr userDrawn="1"/>
        </p:nvPicPr>
        <p:blipFill>
          <a:blip r:embed="rId5"/>
          <a:stretch>
            <a:fillRect/>
          </a:stretch>
        </p:blipFill>
        <p:spPr>
          <a:xfrm>
            <a:off x="6764987" y="3046413"/>
            <a:ext cx="439200" cy="439200"/>
          </a:xfrm>
          <a:prstGeom prst="rect">
            <a:avLst/>
          </a:prstGeom>
        </p:spPr>
      </p:pic>
      <p:sp>
        <p:nvSpPr>
          <p:cNvPr id="18" name="Text Placeholder 17">
            <a:extLst>
              <a:ext uri="{FF2B5EF4-FFF2-40B4-BE49-F238E27FC236}">
                <a16:creationId xmlns:a16="http://schemas.microsoft.com/office/drawing/2014/main" id="{1EC105C6-9A9E-9244-A250-51DE63E39198}"/>
              </a:ext>
            </a:extLst>
          </p:cNvPr>
          <p:cNvSpPr>
            <a:spLocks noGrp="1"/>
          </p:cNvSpPr>
          <p:nvPr>
            <p:ph type="body" sz="quarter" idx="11" hasCustomPrompt="1"/>
          </p:nvPr>
        </p:nvSpPr>
        <p:spPr>
          <a:xfrm>
            <a:off x="250825" y="4741863"/>
            <a:ext cx="4037013" cy="1866900"/>
          </a:xfrm>
        </p:spPr>
        <p:txBody>
          <a:bodyPr>
            <a:normAutofit/>
          </a:bodyPr>
          <a:lstStyle>
            <a:lvl1pPr marL="0" indent="0">
              <a:buNone/>
              <a:defRPr sz="1600" b="0"/>
            </a:lvl1pPr>
            <a:lvl2pPr marL="457200" indent="0">
              <a:buNone/>
              <a:defRPr/>
            </a:lvl2pPr>
            <a:lvl3pPr marL="914400" indent="0">
              <a:buNone/>
              <a:defRPr/>
            </a:lvl3pPr>
            <a:lvl4pPr marL="1371600" indent="0">
              <a:buNone/>
              <a:defRPr/>
            </a:lvl4pPr>
            <a:lvl5pPr marL="1828800" indent="0">
              <a:buNone/>
              <a:defRPr/>
            </a:lvl5pPr>
          </a:lstStyle>
          <a:p>
            <a:pPr lvl="0"/>
            <a:r>
              <a:rPr lang="en-US"/>
              <a:t>Author. Email. Address. Website. Social media</a:t>
            </a:r>
          </a:p>
        </p:txBody>
      </p:sp>
      <p:pic>
        <p:nvPicPr>
          <p:cNvPr id="20" name="Picture 19">
            <a:extLst>
              <a:ext uri="{FF2B5EF4-FFF2-40B4-BE49-F238E27FC236}">
                <a16:creationId xmlns:a16="http://schemas.microsoft.com/office/drawing/2014/main" id="{2EEAB629-C3A9-3947-8F78-89D2BEC88343}"/>
              </a:ext>
            </a:extLst>
          </p:cNvPr>
          <p:cNvPicPr>
            <a:picLocks noChangeAspect="1"/>
          </p:cNvPicPr>
          <p:nvPr userDrawn="1"/>
        </p:nvPicPr>
        <p:blipFill>
          <a:blip r:embed="rId6"/>
          <a:stretch>
            <a:fillRect/>
          </a:stretch>
        </p:blipFill>
        <p:spPr>
          <a:xfrm>
            <a:off x="8077964" y="5427892"/>
            <a:ext cx="841597" cy="118087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B62E-2E4A-DB11-EFC4-83E08F798AE7}"/>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19605CAB-212D-152C-7D00-8CD1414E2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23E3F98-26B9-04F8-46FE-8A550A93E223}"/>
              </a:ext>
            </a:extLst>
          </p:cNvPr>
          <p:cNvSpPr>
            <a:spLocks noGrp="1"/>
          </p:cNvSpPr>
          <p:nvPr>
            <p:ph type="dt" sz="half" idx="10"/>
          </p:nvPr>
        </p:nvSpPr>
        <p:spPr/>
        <p:txBody>
          <a:bodyPr/>
          <a:lstStyle/>
          <a:p>
            <a:fld id="{92252284-AF58-4BB4-9326-480D2CE88B84}" type="datetimeFigureOut">
              <a:rPr lang="en-BE" smtClean="0"/>
              <a:t>05/21/2025</a:t>
            </a:fld>
            <a:endParaRPr lang="en-BE"/>
          </a:p>
        </p:txBody>
      </p:sp>
      <p:sp>
        <p:nvSpPr>
          <p:cNvPr id="5" name="Footer Placeholder 4">
            <a:extLst>
              <a:ext uri="{FF2B5EF4-FFF2-40B4-BE49-F238E27FC236}">
                <a16:creationId xmlns:a16="http://schemas.microsoft.com/office/drawing/2014/main" id="{D031DCC6-D30D-FD53-7ACB-A4C7DA1E7E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E23C881-FF5F-F836-F285-EC61DF4B9009}"/>
              </a:ext>
            </a:extLst>
          </p:cNvPr>
          <p:cNvSpPr>
            <a:spLocks noGrp="1"/>
          </p:cNvSpPr>
          <p:nvPr>
            <p:ph type="sldNum" sz="quarter" idx="12"/>
          </p:nvPr>
        </p:nvSpPr>
        <p:spPr/>
        <p:txBody>
          <a:bodyPr/>
          <a:lstStyle/>
          <a:p>
            <a:fld id="{CB8F50A7-BB40-4873-972C-E4E138ABD692}" type="slidenum">
              <a:rPr lang="en-BE" smtClean="0"/>
              <a:t>‹#›</a:t>
            </a:fld>
            <a:endParaRPr lang="en-BE"/>
          </a:p>
        </p:txBody>
      </p:sp>
    </p:spTree>
    <p:extLst>
      <p:ext uri="{BB962C8B-B14F-4D97-AF65-F5344CB8AC3E}">
        <p14:creationId xmlns:p14="http://schemas.microsoft.com/office/powerpoint/2010/main" val="3128601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lide master with subtitle">
  <p:cSld name="Slide master with subtitle">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628650" y="150442"/>
            <a:ext cx="6789917" cy="732154"/>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636601" y="1570382"/>
            <a:ext cx="7886700" cy="155375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body" idx="2"/>
          </p:nvPr>
        </p:nvSpPr>
        <p:spPr>
          <a:xfrm>
            <a:off x="636601" y="953675"/>
            <a:ext cx="7886700" cy="41088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2"/>
              </a:buClr>
              <a:buSzPts val="2300"/>
              <a:buNone/>
              <a:defRPr sz="2300" b="1">
                <a:solidFill>
                  <a:schemeClr val="dk2"/>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 name="Google Shape;21;p14"/>
          <p:cNvGrpSpPr/>
          <p:nvPr/>
        </p:nvGrpSpPr>
        <p:grpSpPr>
          <a:xfrm>
            <a:off x="-54431" y="6528019"/>
            <a:ext cx="10265229" cy="329980"/>
            <a:chOff x="0" y="6528019"/>
            <a:chExt cx="10153814" cy="329980"/>
          </a:xfrm>
        </p:grpSpPr>
        <p:sp>
          <p:nvSpPr>
            <p:cNvPr id="22" name="Google Shape;22;p14"/>
            <p:cNvSpPr/>
            <p:nvPr/>
          </p:nvSpPr>
          <p:spPr>
            <a:xfrm>
              <a:off x="0" y="6639338"/>
              <a:ext cx="9144000" cy="21866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b="0" i="0" u="none" strike="noStrike" cap="none">
                <a:solidFill>
                  <a:schemeClr val="lt1"/>
                </a:solidFill>
                <a:latin typeface="Calibri"/>
                <a:ea typeface="Calibri"/>
                <a:cs typeface="Calibri"/>
                <a:sym typeface="Calibri"/>
              </a:endParaRPr>
            </a:p>
          </p:txBody>
        </p:sp>
        <p:sp>
          <p:nvSpPr>
            <p:cNvPr id="23" name="Google Shape;23;p14"/>
            <p:cNvSpPr/>
            <p:nvPr/>
          </p:nvSpPr>
          <p:spPr>
            <a:xfrm>
              <a:off x="0" y="6528019"/>
              <a:ext cx="9144000" cy="1113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b="0" i="0" u="none" strike="noStrike" cap="none">
                <a:solidFill>
                  <a:schemeClr val="lt1"/>
                </a:solidFill>
                <a:latin typeface="Calibri"/>
                <a:ea typeface="Calibri"/>
                <a:cs typeface="Calibri"/>
                <a:sym typeface="Calibri"/>
              </a:endParaRPr>
            </a:p>
          </p:txBody>
        </p:sp>
        <p:sp>
          <p:nvSpPr>
            <p:cNvPr id="24" name="Google Shape;24;p14"/>
            <p:cNvSpPr txBox="1"/>
            <p:nvPr/>
          </p:nvSpPr>
          <p:spPr>
            <a:xfrm>
              <a:off x="7887692" y="6603828"/>
              <a:ext cx="226612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www.env-health.org</a:t>
              </a:r>
              <a:endParaRPr sz="1000" b="0" i="0" u="none" strike="noStrike" cap="none">
                <a:solidFill>
                  <a:schemeClr val="lt1"/>
                </a:solidFill>
                <a:latin typeface="Calibri"/>
                <a:ea typeface="Calibri"/>
                <a:cs typeface="Calibri"/>
                <a:sym typeface="Calibri"/>
              </a:endParaRPr>
            </a:p>
          </p:txBody>
        </p:sp>
      </p:grpSp>
      <p:pic>
        <p:nvPicPr>
          <p:cNvPr id="25" name="Google Shape;25;p14"/>
          <p:cNvPicPr preferRelativeResize="0"/>
          <p:nvPr/>
        </p:nvPicPr>
        <p:blipFill rotWithShape="1">
          <a:blip r:embed="rId2">
            <a:alphaModFix/>
          </a:blip>
          <a:srcRect/>
          <a:stretch/>
        </p:blipFill>
        <p:spPr>
          <a:xfrm>
            <a:off x="7674122" y="182248"/>
            <a:ext cx="1285834" cy="584572"/>
          </a:xfrm>
          <a:prstGeom prst="rect">
            <a:avLst/>
          </a:prstGeom>
          <a:noFill/>
          <a:ln>
            <a:noFill/>
          </a:ln>
        </p:spPr>
      </p:pic>
      <p:grpSp>
        <p:nvGrpSpPr>
          <p:cNvPr id="26" name="Google Shape;26;p14"/>
          <p:cNvGrpSpPr/>
          <p:nvPr/>
        </p:nvGrpSpPr>
        <p:grpSpPr>
          <a:xfrm>
            <a:off x="-54431" y="6528019"/>
            <a:ext cx="10265229" cy="329980"/>
            <a:chOff x="0" y="6528019"/>
            <a:chExt cx="10153814" cy="329980"/>
          </a:xfrm>
        </p:grpSpPr>
        <p:sp>
          <p:nvSpPr>
            <p:cNvPr id="27" name="Google Shape;27;p14"/>
            <p:cNvSpPr/>
            <p:nvPr/>
          </p:nvSpPr>
          <p:spPr>
            <a:xfrm>
              <a:off x="0" y="6639338"/>
              <a:ext cx="9144000" cy="21866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b="0" i="0" u="none" strike="noStrike" cap="none">
                <a:solidFill>
                  <a:schemeClr val="lt1"/>
                </a:solidFill>
                <a:latin typeface="Calibri"/>
                <a:ea typeface="Calibri"/>
                <a:cs typeface="Calibri"/>
                <a:sym typeface="Calibri"/>
              </a:endParaRPr>
            </a:p>
          </p:txBody>
        </p:sp>
        <p:sp>
          <p:nvSpPr>
            <p:cNvPr id="28" name="Google Shape;28;p14"/>
            <p:cNvSpPr/>
            <p:nvPr/>
          </p:nvSpPr>
          <p:spPr>
            <a:xfrm>
              <a:off x="0" y="6528019"/>
              <a:ext cx="9144000" cy="1113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b="0" i="0" u="none" strike="noStrike" cap="none">
                <a:solidFill>
                  <a:schemeClr val="lt1"/>
                </a:solidFill>
                <a:latin typeface="Calibri"/>
                <a:ea typeface="Calibri"/>
                <a:cs typeface="Calibri"/>
                <a:sym typeface="Calibri"/>
              </a:endParaRPr>
            </a:p>
          </p:txBody>
        </p:sp>
        <p:sp>
          <p:nvSpPr>
            <p:cNvPr id="29" name="Google Shape;29;p14"/>
            <p:cNvSpPr txBox="1"/>
            <p:nvPr/>
          </p:nvSpPr>
          <p:spPr>
            <a:xfrm>
              <a:off x="7887692" y="6603828"/>
              <a:ext cx="226612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www.env-health.org</a:t>
              </a:r>
              <a:endParaRPr sz="1000" b="0" i="0" u="none" strike="noStrike" cap="none">
                <a:solidFill>
                  <a:schemeClr val="lt1"/>
                </a:solidFill>
                <a:latin typeface="Calibri"/>
                <a:ea typeface="Calibri"/>
                <a:cs typeface="Calibri"/>
                <a:sym typeface="Calibri"/>
              </a:endParaRPr>
            </a:p>
          </p:txBody>
        </p:sp>
      </p:grpSp>
      <p:pic>
        <p:nvPicPr>
          <p:cNvPr id="30" name="Google Shape;30;p14"/>
          <p:cNvPicPr preferRelativeResize="0"/>
          <p:nvPr/>
        </p:nvPicPr>
        <p:blipFill rotWithShape="1">
          <a:blip r:embed="rId2">
            <a:alphaModFix/>
          </a:blip>
          <a:srcRect/>
          <a:stretch/>
        </p:blipFill>
        <p:spPr>
          <a:xfrm>
            <a:off x="7674122" y="182248"/>
            <a:ext cx="1285834" cy="584572"/>
          </a:xfrm>
          <a:prstGeom prst="rect">
            <a:avLst/>
          </a:prstGeom>
          <a:noFill/>
          <a:ln>
            <a:noFill/>
          </a:ln>
        </p:spPr>
      </p:pic>
    </p:spTree>
    <p:extLst>
      <p:ext uri="{BB962C8B-B14F-4D97-AF65-F5344CB8AC3E}">
        <p14:creationId xmlns:p14="http://schemas.microsoft.com/office/powerpoint/2010/main" val="4291205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lide Master">
  <p:cSld name="Slide Master">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628650" y="151200"/>
            <a:ext cx="7886700" cy="732154"/>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4"/>
          <p:cNvSpPr txBox="1">
            <a:spLocks noGrp="1"/>
          </p:cNvSpPr>
          <p:nvPr>
            <p:ph type="body" idx="1"/>
          </p:nvPr>
        </p:nvSpPr>
        <p:spPr>
          <a:xfrm>
            <a:off x="636601" y="1005842"/>
            <a:ext cx="7886700" cy="470717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2" name="Google Shape;162;p24"/>
          <p:cNvPicPr preferRelativeResize="0"/>
          <p:nvPr/>
        </p:nvPicPr>
        <p:blipFill rotWithShape="1">
          <a:blip r:embed="rId2">
            <a:alphaModFix/>
          </a:blip>
          <a:srcRect/>
          <a:stretch/>
        </p:blipFill>
        <p:spPr>
          <a:xfrm>
            <a:off x="7674122" y="182248"/>
            <a:ext cx="1285834" cy="584572"/>
          </a:xfrm>
          <a:prstGeom prst="rect">
            <a:avLst/>
          </a:prstGeom>
          <a:noFill/>
          <a:ln>
            <a:noFill/>
          </a:ln>
        </p:spPr>
      </p:pic>
      <p:grpSp>
        <p:nvGrpSpPr>
          <p:cNvPr id="163" name="Google Shape;163;p24"/>
          <p:cNvGrpSpPr/>
          <p:nvPr/>
        </p:nvGrpSpPr>
        <p:grpSpPr>
          <a:xfrm>
            <a:off x="-54431" y="6528019"/>
            <a:ext cx="10265229" cy="329980"/>
            <a:chOff x="0" y="6528019"/>
            <a:chExt cx="10153814" cy="329980"/>
          </a:xfrm>
        </p:grpSpPr>
        <p:sp>
          <p:nvSpPr>
            <p:cNvPr id="164" name="Google Shape;164;p24"/>
            <p:cNvSpPr/>
            <p:nvPr/>
          </p:nvSpPr>
          <p:spPr>
            <a:xfrm>
              <a:off x="0" y="6639338"/>
              <a:ext cx="9144000" cy="21866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a:solidFill>
                  <a:schemeClr val="lt1"/>
                </a:solidFill>
                <a:latin typeface="Calibri"/>
                <a:ea typeface="Calibri"/>
                <a:cs typeface="Calibri"/>
                <a:sym typeface="Calibri"/>
              </a:endParaRPr>
            </a:p>
          </p:txBody>
        </p:sp>
        <p:sp>
          <p:nvSpPr>
            <p:cNvPr id="165" name="Google Shape;165;p24"/>
            <p:cNvSpPr/>
            <p:nvPr/>
          </p:nvSpPr>
          <p:spPr>
            <a:xfrm>
              <a:off x="0" y="6528019"/>
              <a:ext cx="9144000" cy="1113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a:solidFill>
                  <a:schemeClr val="lt1"/>
                </a:solidFill>
                <a:latin typeface="Calibri"/>
                <a:ea typeface="Calibri"/>
                <a:cs typeface="Calibri"/>
                <a:sym typeface="Calibri"/>
              </a:endParaRPr>
            </a:p>
          </p:txBody>
        </p:sp>
        <p:sp>
          <p:nvSpPr>
            <p:cNvPr id="166" name="Google Shape;166;p24"/>
            <p:cNvSpPr txBox="1"/>
            <p:nvPr/>
          </p:nvSpPr>
          <p:spPr>
            <a:xfrm>
              <a:off x="7887692" y="6603828"/>
              <a:ext cx="226612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Calibri"/>
                <a:buNone/>
              </a:pPr>
              <a:r>
                <a:rPr lang="en-US" sz="1000">
                  <a:solidFill>
                    <a:schemeClr val="lt1"/>
                  </a:solidFill>
                  <a:latin typeface="Calibri"/>
                  <a:ea typeface="Calibri"/>
                  <a:cs typeface="Calibri"/>
                  <a:sym typeface="Calibri"/>
                </a:rPr>
                <a:t>www.env-health.org</a:t>
              </a:r>
              <a:endParaRPr sz="1000">
                <a:solidFill>
                  <a:schemeClr val="lt1"/>
                </a:solidFill>
                <a:latin typeface="Calibri"/>
                <a:ea typeface="Calibri"/>
                <a:cs typeface="Calibri"/>
                <a:sym typeface="Calibri"/>
              </a:endParaRPr>
            </a:p>
          </p:txBody>
        </p:sp>
      </p:grpSp>
      <p:pic>
        <p:nvPicPr>
          <p:cNvPr id="167" name="Google Shape;167;p24"/>
          <p:cNvPicPr preferRelativeResize="0"/>
          <p:nvPr/>
        </p:nvPicPr>
        <p:blipFill rotWithShape="1">
          <a:blip r:embed="rId2">
            <a:alphaModFix/>
          </a:blip>
          <a:srcRect/>
          <a:stretch/>
        </p:blipFill>
        <p:spPr>
          <a:xfrm>
            <a:off x="7674122" y="182248"/>
            <a:ext cx="1285834" cy="584572"/>
          </a:xfrm>
          <a:prstGeom prst="rect">
            <a:avLst/>
          </a:prstGeom>
          <a:noFill/>
          <a:ln>
            <a:noFill/>
          </a:ln>
        </p:spPr>
      </p:pic>
      <p:grpSp>
        <p:nvGrpSpPr>
          <p:cNvPr id="168" name="Google Shape;168;p24"/>
          <p:cNvGrpSpPr/>
          <p:nvPr/>
        </p:nvGrpSpPr>
        <p:grpSpPr>
          <a:xfrm>
            <a:off x="-54431" y="6528019"/>
            <a:ext cx="10265229" cy="329980"/>
            <a:chOff x="0" y="6528019"/>
            <a:chExt cx="10153814" cy="329980"/>
          </a:xfrm>
        </p:grpSpPr>
        <p:sp>
          <p:nvSpPr>
            <p:cNvPr id="169" name="Google Shape;169;p24"/>
            <p:cNvSpPr/>
            <p:nvPr/>
          </p:nvSpPr>
          <p:spPr>
            <a:xfrm>
              <a:off x="0" y="6639338"/>
              <a:ext cx="9144000" cy="21866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a:solidFill>
                  <a:schemeClr val="lt1"/>
                </a:solidFill>
                <a:latin typeface="Calibri"/>
                <a:ea typeface="Calibri"/>
                <a:cs typeface="Calibri"/>
                <a:sym typeface="Calibri"/>
              </a:endParaRPr>
            </a:p>
          </p:txBody>
        </p:sp>
        <p:sp>
          <p:nvSpPr>
            <p:cNvPr id="170" name="Google Shape;170;p24"/>
            <p:cNvSpPr/>
            <p:nvPr/>
          </p:nvSpPr>
          <p:spPr>
            <a:xfrm>
              <a:off x="0" y="6528019"/>
              <a:ext cx="9144000" cy="1113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a:solidFill>
                  <a:schemeClr val="lt1"/>
                </a:solidFill>
                <a:latin typeface="Calibri"/>
                <a:ea typeface="Calibri"/>
                <a:cs typeface="Calibri"/>
                <a:sym typeface="Calibri"/>
              </a:endParaRPr>
            </a:p>
          </p:txBody>
        </p:sp>
        <p:sp>
          <p:nvSpPr>
            <p:cNvPr id="171" name="Google Shape;171;p24"/>
            <p:cNvSpPr txBox="1"/>
            <p:nvPr/>
          </p:nvSpPr>
          <p:spPr>
            <a:xfrm>
              <a:off x="7887692" y="6603828"/>
              <a:ext cx="226612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Calibri"/>
                <a:buNone/>
              </a:pPr>
              <a:r>
                <a:rPr lang="en-US" sz="1000">
                  <a:solidFill>
                    <a:schemeClr val="lt1"/>
                  </a:solidFill>
                  <a:latin typeface="Calibri"/>
                  <a:ea typeface="Calibri"/>
                  <a:cs typeface="Calibri"/>
                  <a:sym typeface="Calibri"/>
                </a:rPr>
                <a:t>www.env-health.org</a:t>
              </a:r>
              <a:endParaRPr sz="10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6737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43"/>
        <p:cNvGrpSpPr/>
        <p:nvPr/>
      </p:nvGrpSpPr>
      <p:grpSpPr>
        <a:xfrm>
          <a:off x="0" y="0"/>
          <a:ext cx="0" cy="0"/>
          <a:chOff x="0" y="0"/>
          <a:chExt cx="0" cy="0"/>
        </a:xfrm>
      </p:grpSpPr>
      <p:sp>
        <p:nvSpPr>
          <p:cNvPr id="144" name="Google Shape;144;p23"/>
          <p:cNvSpPr>
            <a:spLocks noGrp="1"/>
          </p:cNvSpPr>
          <p:nvPr>
            <p:ph type="pic" idx="2"/>
          </p:nvPr>
        </p:nvSpPr>
        <p:spPr>
          <a:xfrm>
            <a:off x="0" y="0"/>
            <a:ext cx="9144000" cy="3046413"/>
          </a:xfrm>
          <a:prstGeom prst="rect">
            <a:avLst/>
          </a:prstGeom>
          <a:solidFill>
            <a:srgbClr val="E7E7E7"/>
          </a:solid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2"/>
              </a:buClr>
              <a:buSzPts val="1200"/>
              <a:buFont typeface="Arial"/>
              <a:buNone/>
              <a:defRPr sz="12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1900"/>
              <a:buFont typeface="Arial"/>
              <a:buChar char="•"/>
              <a:defRPr sz="19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1700"/>
              <a:buFont typeface="Arial"/>
              <a:buChar char="•"/>
              <a:defRPr sz="17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23"/>
          <p:cNvSpPr/>
          <p:nvPr/>
        </p:nvSpPr>
        <p:spPr>
          <a:xfrm>
            <a:off x="0" y="3046413"/>
            <a:ext cx="9147118" cy="12560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a:solidFill>
                <a:schemeClr val="lt1"/>
              </a:solidFill>
              <a:latin typeface="Calibri"/>
              <a:ea typeface="Calibri"/>
              <a:cs typeface="Calibri"/>
              <a:sym typeface="Calibri"/>
            </a:endParaRPr>
          </a:p>
        </p:txBody>
      </p:sp>
      <p:sp>
        <p:nvSpPr>
          <p:cNvPr id="146" name="Google Shape;146;p23"/>
          <p:cNvSpPr txBox="1">
            <a:spLocks noGrp="1"/>
          </p:cNvSpPr>
          <p:nvPr>
            <p:ph type="title"/>
          </p:nvPr>
        </p:nvSpPr>
        <p:spPr>
          <a:xfrm>
            <a:off x="250277" y="3778225"/>
            <a:ext cx="7886700" cy="7321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7" name="Google Shape;147;p23"/>
          <p:cNvPicPr preferRelativeResize="0"/>
          <p:nvPr/>
        </p:nvPicPr>
        <p:blipFill rotWithShape="1">
          <a:blip r:embed="rId2">
            <a:alphaModFix/>
          </a:blip>
          <a:srcRect/>
          <a:stretch/>
        </p:blipFill>
        <p:spPr>
          <a:xfrm>
            <a:off x="8386085" y="3046413"/>
            <a:ext cx="440267" cy="440267"/>
          </a:xfrm>
          <a:prstGeom prst="rect">
            <a:avLst/>
          </a:prstGeom>
          <a:noFill/>
          <a:ln>
            <a:noFill/>
          </a:ln>
        </p:spPr>
      </p:pic>
      <p:pic>
        <p:nvPicPr>
          <p:cNvPr id="148" name="Google Shape;148;p23"/>
          <p:cNvPicPr preferRelativeResize="0"/>
          <p:nvPr/>
        </p:nvPicPr>
        <p:blipFill rotWithShape="1">
          <a:blip r:embed="rId3">
            <a:alphaModFix/>
          </a:blip>
          <a:srcRect/>
          <a:stretch/>
        </p:blipFill>
        <p:spPr>
          <a:xfrm>
            <a:off x="7330644" y="3046413"/>
            <a:ext cx="439200" cy="439200"/>
          </a:xfrm>
          <a:prstGeom prst="rect">
            <a:avLst/>
          </a:prstGeom>
          <a:noFill/>
          <a:ln>
            <a:noFill/>
          </a:ln>
        </p:spPr>
      </p:pic>
      <p:pic>
        <p:nvPicPr>
          <p:cNvPr id="149" name="Google Shape;149;p23"/>
          <p:cNvPicPr preferRelativeResize="0"/>
          <p:nvPr/>
        </p:nvPicPr>
        <p:blipFill rotWithShape="1">
          <a:blip r:embed="rId4">
            <a:alphaModFix/>
          </a:blip>
          <a:srcRect/>
          <a:stretch/>
        </p:blipFill>
        <p:spPr>
          <a:xfrm>
            <a:off x="7858364" y="3053123"/>
            <a:ext cx="439200" cy="439200"/>
          </a:xfrm>
          <a:prstGeom prst="rect">
            <a:avLst/>
          </a:prstGeom>
          <a:noFill/>
          <a:ln>
            <a:noFill/>
          </a:ln>
        </p:spPr>
      </p:pic>
      <p:pic>
        <p:nvPicPr>
          <p:cNvPr id="150" name="Google Shape;150;p23"/>
          <p:cNvPicPr preferRelativeResize="0"/>
          <p:nvPr/>
        </p:nvPicPr>
        <p:blipFill rotWithShape="1">
          <a:blip r:embed="rId5">
            <a:alphaModFix/>
          </a:blip>
          <a:srcRect/>
          <a:stretch/>
        </p:blipFill>
        <p:spPr>
          <a:xfrm>
            <a:off x="6764987" y="3046413"/>
            <a:ext cx="439200" cy="439200"/>
          </a:xfrm>
          <a:prstGeom prst="rect">
            <a:avLst/>
          </a:prstGeom>
          <a:noFill/>
          <a:ln>
            <a:noFill/>
          </a:ln>
        </p:spPr>
      </p:pic>
      <p:sp>
        <p:nvSpPr>
          <p:cNvPr id="151" name="Google Shape;151;p23"/>
          <p:cNvSpPr txBox="1">
            <a:spLocks noGrp="1"/>
          </p:cNvSpPr>
          <p:nvPr>
            <p:ph type="body" idx="1"/>
          </p:nvPr>
        </p:nvSpPr>
        <p:spPr>
          <a:xfrm>
            <a:off x="250825" y="4741863"/>
            <a:ext cx="4037013" cy="1866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b="0"/>
            </a:lvl1pPr>
            <a:lvl2pPr marL="914400" lvl="1" indent="-228600" algn="l">
              <a:lnSpc>
                <a:spcPct val="90000"/>
              </a:lnSpc>
              <a:spcBef>
                <a:spcPts val="500"/>
              </a:spcBef>
              <a:spcAft>
                <a:spcPts val="0"/>
              </a:spcAft>
              <a:buClr>
                <a:schemeClr val="dk2"/>
              </a:buClr>
              <a:buSzPts val="1900"/>
              <a:buNone/>
              <a:defRPr/>
            </a:lvl2pPr>
            <a:lvl3pPr marL="1371600" lvl="2" indent="-228600" algn="l">
              <a:lnSpc>
                <a:spcPct val="90000"/>
              </a:lnSpc>
              <a:spcBef>
                <a:spcPts val="500"/>
              </a:spcBef>
              <a:spcAft>
                <a:spcPts val="0"/>
              </a:spcAft>
              <a:buClr>
                <a:schemeClr val="dk2"/>
              </a:buClr>
              <a:buSzPts val="1700"/>
              <a:buNone/>
              <a:defRPr/>
            </a:lvl3pPr>
            <a:lvl4pPr marL="1828800" lvl="3" indent="-228600" algn="l">
              <a:lnSpc>
                <a:spcPct val="90000"/>
              </a:lnSpc>
              <a:spcBef>
                <a:spcPts val="500"/>
              </a:spcBef>
              <a:spcAft>
                <a:spcPts val="0"/>
              </a:spcAft>
              <a:buClr>
                <a:schemeClr val="dk2"/>
              </a:buClr>
              <a:buSzPts val="1600"/>
              <a:buNone/>
              <a:defRPr/>
            </a:lvl4pPr>
            <a:lvl5pPr marL="2286000" lvl="4" indent="-228600" algn="l">
              <a:lnSpc>
                <a:spcPct val="90000"/>
              </a:lnSpc>
              <a:spcBef>
                <a:spcPts val="500"/>
              </a:spcBef>
              <a:spcAft>
                <a:spcPts val="0"/>
              </a:spcAft>
              <a:buClr>
                <a:schemeClr val="dk2"/>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2" name="Google Shape;152;p23"/>
          <p:cNvPicPr preferRelativeResize="0"/>
          <p:nvPr/>
        </p:nvPicPr>
        <p:blipFill rotWithShape="1">
          <a:blip r:embed="rId6">
            <a:alphaModFix/>
          </a:blip>
          <a:srcRect/>
          <a:stretch/>
        </p:blipFill>
        <p:spPr>
          <a:xfrm>
            <a:off x="8077964" y="5427892"/>
            <a:ext cx="841597" cy="1180871"/>
          </a:xfrm>
          <a:prstGeom prst="rect">
            <a:avLst/>
          </a:prstGeom>
          <a:noFill/>
          <a:ln>
            <a:noFill/>
          </a:ln>
        </p:spPr>
      </p:pic>
      <p:sp>
        <p:nvSpPr>
          <p:cNvPr id="153" name="Google Shape;153;p23"/>
          <p:cNvSpPr/>
          <p:nvPr/>
        </p:nvSpPr>
        <p:spPr>
          <a:xfrm>
            <a:off x="0" y="3046413"/>
            <a:ext cx="9147118" cy="12560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0">
              <a:solidFill>
                <a:schemeClr val="lt1"/>
              </a:solidFill>
              <a:latin typeface="Calibri"/>
              <a:ea typeface="Calibri"/>
              <a:cs typeface="Calibri"/>
              <a:sym typeface="Calibri"/>
            </a:endParaRPr>
          </a:p>
        </p:txBody>
      </p:sp>
      <p:pic>
        <p:nvPicPr>
          <p:cNvPr id="154" name="Google Shape;154;p23"/>
          <p:cNvPicPr preferRelativeResize="0"/>
          <p:nvPr/>
        </p:nvPicPr>
        <p:blipFill rotWithShape="1">
          <a:blip r:embed="rId2">
            <a:alphaModFix/>
          </a:blip>
          <a:srcRect/>
          <a:stretch/>
        </p:blipFill>
        <p:spPr>
          <a:xfrm>
            <a:off x="8386085" y="3046413"/>
            <a:ext cx="440267" cy="440267"/>
          </a:xfrm>
          <a:prstGeom prst="rect">
            <a:avLst/>
          </a:prstGeom>
          <a:noFill/>
          <a:ln>
            <a:noFill/>
          </a:ln>
        </p:spPr>
      </p:pic>
      <p:pic>
        <p:nvPicPr>
          <p:cNvPr id="155" name="Google Shape;155;p23"/>
          <p:cNvPicPr preferRelativeResize="0"/>
          <p:nvPr/>
        </p:nvPicPr>
        <p:blipFill rotWithShape="1">
          <a:blip r:embed="rId3">
            <a:alphaModFix/>
          </a:blip>
          <a:srcRect/>
          <a:stretch/>
        </p:blipFill>
        <p:spPr>
          <a:xfrm>
            <a:off x="7330644" y="3046413"/>
            <a:ext cx="439200" cy="439200"/>
          </a:xfrm>
          <a:prstGeom prst="rect">
            <a:avLst/>
          </a:prstGeom>
          <a:noFill/>
          <a:ln>
            <a:noFill/>
          </a:ln>
        </p:spPr>
      </p:pic>
      <p:pic>
        <p:nvPicPr>
          <p:cNvPr id="156" name="Google Shape;156;p23"/>
          <p:cNvPicPr preferRelativeResize="0"/>
          <p:nvPr/>
        </p:nvPicPr>
        <p:blipFill rotWithShape="1">
          <a:blip r:embed="rId4">
            <a:alphaModFix/>
          </a:blip>
          <a:srcRect/>
          <a:stretch/>
        </p:blipFill>
        <p:spPr>
          <a:xfrm>
            <a:off x="7858364" y="3053123"/>
            <a:ext cx="439200" cy="439200"/>
          </a:xfrm>
          <a:prstGeom prst="rect">
            <a:avLst/>
          </a:prstGeom>
          <a:noFill/>
          <a:ln>
            <a:noFill/>
          </a:ln>
        </p:spPr>
      </p:pic>
      <p:pic>
        <p:nvPicPr>
          <p:cNvPr id="157" name="Google Shape;157;p23"/>
          <p:cNvPicPr preferRelativeResize="0"/>
          <p:nvPr/>
        </p:nvPicPr>
        <p:blipFill rotWithShape="1">
          <a:blip r:embed="rId5">
            <a:alphaModFix/>
          </a:blip>
          <a:srcRect/>
          <a:stretch/>
        </p:blipFill>
        <p:spPr>
          <a:xfrm>
            <a:off x="6764987" y="3046413"/>
            <a:ext cx="439200" cy="439200"/>
          </a:xfrm>
          <a:prstGeom prst="rect">
            <a:avLst/>
          </a:prstGeom>
          <a:noFill/>
          <a:ln>
            <a:noFill/>
          </a:ln>
        </p:spPr>
      </p:pic>
      <p:pic>
        <p:nvPicPr>
          <p:cNvPr id="158" name="Google Shape;158;p23"/>
          <p:cNvPicPr preferRelativeResize="0"/>
          <p:nvPr/>
        </p:nvPicPr>
        <p:blipFill rotWithShape="1">
          <a:blip r:embed="rId6">
            <a:alphaModFix/>
          </a:blip>
          <a:srcRect/>
          <a:stretch/>
        </p:blipFill>
        <p:spPr>
          <a:xfrm>
            <a:off x="8077964" y="5427892"/>
            <a:ext cx="841597" cy="1180871"/>
          </a:xfrm>
          <a:prstGeom prst="rect">
            <a:avLst/>
          </a:prstGeom>
          <a:noFill/>
          <a:ln>
            <a:noFill/>
          </a:ln>
        </p:spPr>
      </p:pic>
    </p:spTree>
    <p:extLst>
      <p:ext uri="{BB962C8B-B14F-4D97-AF65-F5344CB8AC3E}">
        <p14:creationId xmlns:p14="http://schemas.microsoft.com/office/powerpoint/2010/main" val="2443707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564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cover Health and diseas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p:nvPicPr>
        <p:blipFill rotWithShape="1">
          <a:blip r:embed="rId2"/>
          <a:srcRect r="21571"/>
          <a:stretch/>
        </p:blipFill>
        <p:spPr>
          <a:xfrm>
            <a:off x="1424433" y="-4958"/>
            <a:ext cx="7765471" cy="6600836"/>
          </a:xfrm>
          <a:prstGeom prst="rect">
            <a:avLst/>
          </a:prstGeom>
        </p:spPr>
      </p:pic>
      <p:sp>
        <p:nvSpPr>
          <p:cNvPr id="7" name="Trapezoid 6"/>
          <p:cNvSpPr/>
          <p:nvPr/>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4431" y="6528019"/>
            <a:ext cx="10265229" cy="329980"/>
            <a:chOff x="0" y="6528019"/>
            <a:chExt cx="10153814" cy="329980"/>
          </a:xfrm>
        </p:grpSpPr>
        <p:sp>
          <p:nvSpPr>
            <p:cNvPr id="13" name="Rectangle 12"/>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p:nvSpPr>
        <p:spPr>
          <a:xfrm>
            <a:off x="370114" y="359228"/>
            <a:ext cx="2710543" cy="1323439"/>
          </a:xfrm>
          <a:prstGeom prst="rect">
            <a:avLst/>
          </a:prstGeom>
          <a:noFill/>
        </p:spPr>
        <p:txBody>
          <a:bodyPr wrap="square" rtlCol="0">
            <a:spAutoFit/>
          </a:bodyPr>
          <a:lstStyle/>
          <a:p>
            <a:r>
              <a:rPr lang="en-GB" sz="4000" b="1">
                <a:solidFill>
                  <a:schemeClr val="bg1"/>
                </a:solidFill>
              </a:rPr>
              <a:t>HEALTH &amp; </a:t>
            </a:r>
          </a:p>
          <a:p>
            <a:r>
              <a:rPr lang="en-GB" sz="4000" b="1">
                <a:solidFill>
                  <a:schemeClr val="bg1"/>
                </a:solidFill>
              </a:rPr>
              <a:t>DISEASES</a:t>
            </a:r>
          </a:p>
        </p:txBody>
      </p:sp>
      <p:pic>
        <p:nvPicPr>
          <p:cNvPr id="8" name="Picture 7">
            <a:extLst>
              <a:ext uri="{FF2B5EF4-FFF2-40B4-BE49-F238E27FC236}">
                <a16:creationId xmlns:a16="http://schemas.microsoft.com/office/drawing/2014/main" id="{47805BE0-F8A7-9049-A733-2E3A12EC3C96}"/>
              </a:ext>
            </a:extLst>
          </p:cNvPr>
          <p:cNvPicPr>
            <a:picLocks noChangeAspect="1"/>
          </p:cNvPicPr>
          <p:nvPr/>
        </p:nvPicPr>
        <p:blipFill>
          <a:blip r:embed="rId3"/>
          <a:stretch>
            <a:fillRect/>
          </a:stretch>
        </p:blipFill>
        <p:spPr>
          <a:xfrm>
            <a:off x="441226" y="1713891"/>
            <a:ext cx="765313" cy="765313"/>
          </a:xfrm>
          <a:prstGeom prst="rect">
            <a:avLst/>
          </a:prstGeom>
        </p:spPr>
      </p:pic>
      <p:pic>
        <p:nvPicPr>
          <p:cNvPr id="10" name="Picture 9">
            <a:extLst>
              <a:ext uri="{FF2B5EF4-FFF2-40B4-BE49-F238E27FC236}">
                <a16:creationId xmlns:a16="http://schemas.microsoft.com/office/drawing/2014/main" id="{9C5C9C4E-8B6C-E74B-BE99-D6EDD73A9E84}"/>
              </a:ext>
            </a:extLst>
          </p:cNvPr>
          <p:cNvPicPr>
            <a:picLocks noChangeAspect="1"/>
          </p:cNvPicPr>
          <p:nvPr userDrawn="1"/>
        </p:nvPicPr>
        <p:blipFill rotWithShape="1">
          <a:blip r:embed="rId2"/>
          <a:srcRect r="21571"/>
          <a:stretch/>
        </p:blipFill>
        <p:spPr>
          <a:xfrm>
            <a:off x="1424433" y="-4958"/>
            <a:ext cx="7765471" cy="6600836"/>
          </a:xfrm>
          <a:prstGeom prst="rect">
            <a:avLst/>
          </a:prstGeom>
        </p:spPr>
      </p:pic>
      <p:sp>
        <p:nvSpPr>
          <p:cNvPr id="11" name="Trapezoid 6">
            <a:extLst>
              <a:ext uri="{FF2B5EF4-FFF2-40B4-BE49-F238E27FC236}">
                <a16:creationId xmlns:a16="http://schemas.microsoft.com/office/drawing/2014/main" id="{DD93A772-D0B7-0D47-9B6A-9BDA7F921A11}"/>
              </a:ext>
            </a:extLst>
          </p:cNvPr>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4CA53D15-6A20-8E45-8398-18F9D642B4C8}"/>
              </a:ext>
            </a:extLst>
          </p:cNvPr>
          <p:cNvGrpSpPr/>
          <p:nvPr userDrawn="1"/>
        </p:nvGrpSpPr>
        <p:grpSpPr>
          <a:xfrm>
            <a:off x="-54431" y="6528019"/>
            <a:ext cx="10265229" cy="329980"/>
            <a:chOff x="0" y="6528019"/>
            <a:chExt cx="10153814" cy="329980"/>
          </a:xfrm>
        </p:grpSpPr>
        <p:sp>
          <p:nvSpPr>
            <p:cNvPr id="18" name="Rectangle 17">
              <a:extLst>
                <a:ext uri="{FF2B5EF4-FFF2-40B4-BE49-F238E27FC236}">
                  <a16:creationId xmlns:a16="http://schemas.microsoft.com/office/drawing/2014/main" id="{8519A0CE-1BF9-4747-BFE2-0907826321BA}"/>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A2E86D4-F873-9049-B6A8-8FE665395C23}"/>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656104B-2D07-1049-AEC1-CD9F93A50692}"/>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21" name="TextBox 20">
            <a:extLst>
              <a:ext uri="{FF2B5EF4-FFF2-40B4-BE49-F238E27FC236}">
                <a16:creationId xmlns:a16="http://schemas.microsoft.com/office/drawing/2014/main" id="{685F4668-0FEC-454B-A3E4-6A1598707E48}"/>
              </a:ext>
            </a:extLst>
          </p:cNvPr>
          <p:cNvSpPr txBox="1"/>
          <p:nvPr userDrawn="1"/>
        </p:nvSpPr>
        <p:spPr>
          <a:xfrm>
            <a:off x="370114" y="359228"/>
            <a:ext cx="2710543" cy="1323439"/>
          </a:xfrm>
          <a:prstGeom prst="rect">
            <a:avLst/>
          </a:prstGeom>
          <a:noFill/>
        </p:spPr>
        <p:txBody>
          <a:bodyPr wrap="square" rtlCol="0">
            <a:spAutoFit/>
          </a:bodyPr>
          <a:lstStyle/>
          <a:p>
            <a:r>
              <a:rPr lang="en-GB" sz="4000" b="1">
                <a:solidFill>
                  <a:schemeClr val="bg1"/>
                </a:solidFill>
              </a:rPr>
              <a:t>HEALTH &amp; </a:t>
            </a:r>
          </a:p>
          <a:p>
            <a:r>
              <a:rPr lang="en-GB" sz="4000" b="1">
                <a:solidFill>
                  <a:schemeClr val="bg1"/>
                </a:solidFill>
              </a:rPr>
              <a:t>DISEASES</a:t>
            </a:r>
          </a:p>
        </p:txBody>
      </p:sp>
      <p:pic>
        <p:nvPicPr>
          <p:cNvPr id="22" name="Picture 21">
            <a:extLst>
              <a:ext uri="{FF2B5EF4-FFF2-40B4-BE49-F238E27FC236}">
                <a16:creationId xmlns:a16="http://schemas.microsoft.com/office/drawing/2014/main" id="{E4F594EB-FC06-FA4A-B42A-2A56EBC78DCE}"/>
              </a:ext>
            </a:extLst>
          </p:cNvPr>
          <p:cNvPicPr>
            <a:picLocks noChangeAspect="1"/>
          </p:cNvPicPr>
          <p:nvPr userDrawn="1"/>
        </p:nvPicPr>
        <p:blipFill>
          <a:blip r:embed="rId3"/>
          <a:stretch>
            <a:fillRect/>
          </a:stretch>
        </p:blipFill>
        <p:spPr>
          <a:xfrm>
            <a:off x="441226" y="1713891"/>
            <a:ext cx="765313" cy="765313"/>
          </a:xfrm>
          <a:prstGeom prst="rect">
            <a:avLst/>
          </a:prstGeom>
        </p:spPr>
      </p:pic>
    </p:spTree>
    <p:extLst>
      <p:ext uri="{BB962C8B-B14F-4D97-AF65-F5344CB8AC3E}">
        <p14:creationId xmlns:p14="http://schemas.microsoft.com/office/powerpoint/2010/main" val="40456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 slide health &amp; diseases">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p:nvGrpSpPr>
        <p:grpSpPr>
          <a:xfrm>
            <a:off x="-54431" y="6528019"/>
            <a:ext cx="10265229" cy="329980"/>
            <a:chOff x="0" y="6528019"/>
            <a:chExt cx="10153814" cy="329980"/>
          </a:xfrm>
        </p:grpSpPr>
        <p:sp>
          <p:nvSpPr>
            <p:cNvPr id="12" name="Rectangle 11"/>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5" name="Picture 4">
            <a:extLst>
              <a:ext uri="{FF2B5EF4-FFF2-40B4-BE49-F238E27FC236}">
                <a16:creationId xmlns:a16="http://schemas.microsoft.com/office/drawing/2014/main" id="{F5AE66DE-401E-F44F-B73B-739BD254AD50}"/>
              </a:ext>
            </a:extLst>
          </p:cNvPr>
          <p:cNvPicPr>
            <a:picLocks noChangeAspect="1"/>
          </p:cNvPicPr>
          <p:nvPr/>
        </p:nvPicPr>
        <p:blipFill>
          <a:blip r:embed="rId3"/>
          <a:stretch>
            <a:fillRect/>
          </a:stretch>
        </p:blipFill>
        <p:spPr>
          <a:xfrm>
            <a:off x="439200" y="6393600"/>
            <a:ext cx="439200" cy="439200"/>
          </a:xfrm>
          <a:prstGeom prst="rect">
            <a:avLst/>
          </a:prstGeom>
        </p:spPr>
      </p:pic>
      <p:pic>
        <p:nvPicPr>
          <p:cNvPr id="15" name="Picture 14">
            <a:extLst>
              <a:ext uri="{FF2B5EF4-FFF2-40B4-BE49-F238E27FC236}">
                <a16:creationId xmlns:a16="http://schemas.microsoft.com/office/drawing/2014/main" id="{8E314152-308A-DA4E-9C62-95AB8DF77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6" name="Group 15">
            <a:extLst>
              <a:ext uri="{FF2B5EF4-FFF2-40B4-BE49-F238E27FC236}">
                <a16:creationId xmlns:a16="http://schemas.microsoft.com/office/drawing/2014/main" id="{51847500-29FA-E240-9DB2-43E571A3D894}"/>
              </a:ext>
            </a:extLst>
          </p:cNvPr>
          <p:cNvGrpSpPr/>
          <p:nvPr userDrawn="1"/>
        </p:nvGrpSpPr>
        <p:grpSpPr>
          <a:xfrm>
            <a:off x="-54431" y="6528019"/>
            <a:ext cx="10265229" cy="329980"/>
            <a:chOff x="0" y="6528019"/>
            <a:chExt cx="10153814" cy="329980"/>
          </a:xfrm>
        </p:grpSpPr>
        <p:sp>
          <p:nvSpPr>
            <p:cNvPr id="17" name="Rectangle 16">
              <a:extLst>
                <a:ext uri="{FF2B5EF4-FFF2-40B4-BE49-F238E27FC236}">
                  <a16:creationId xmlns:a16="http://schemas.microsoft.com/office/drawing/2014/main" id="{3CB5414E-E433-9E4F-B1F6-E61D81F4F32B}"/>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BE8FCAE-2A54-AB45-869D-546A776AEA4D}"/>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D77F183-70FC-C54D-9546-0189B4089ECE}"/>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20" name="Picture 19">
            <a:extLst>
              <a:ext uri="{FF2B5EF4-FFF2-40B4-BE49-F238E27FC236}">
                <a16:creationId xmlns:a16="http://schemas.microsoft.com/office/drawing/2014/main" id="{864A81BA-9366-B74B-A689-10D48FB1B1EE}"/>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166208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 slide + sutitle health &amp; diseases">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p:nvGrpSpPr>
        <p:grpSpPr>
          <a:xfrm>
            <a:off x="-54431" y="6528019"/>
            <a:ext cx="10265229" cy="329980"/>
            <a:chOff x="0" y="6528019"/>
            <a:chExt cx="10153814" cy="329980"/>
          </a:xfrm>
        </p:grpSpPr>
        <p:sp>
          <p:nvSpPr>
            <p:cNvPr id="9" name="Rectangle 8"/>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5" name="Picture 14">
            <a:extLst>
              <a:ext uri="{FF2B5EF4-FFF2-40B4-BE49-F238E27FC236}">
                <a16:creationId xmlns:a16="http://schemas.microsoft.com/office/drawing/2014/main" id="{263C3C51-01A7-1748-9869-7760D9A1978B}"/>
              </a:ext>
            </a:extLst>
          </p:cNvPr>
          <p:cNvPicPr>
            <a:picLocks noChangeAspect="1"/>
          </p:cNvPicPr>
          <p:nvPr/>
        </p:nvPicPr>
        <p:blipFill>
          <a:blip r:embed="rId3"/>
          <a:stretch>
            <a:fillRect/>
          </a:stretch>
        </p:blipFill>
        <p:spPr>
          <a:xfrm>
            <a:off x="439200" y="6393600"/>
            <a:ext cx="439200" cy="439200"/>
          </a:xfrm>
          <a:prstGeom prst="rect">
            <a:avLst/>
          </a:prstGeom>
        </p:spPr>
      </p:pic>
      <p:grpSp>
        <p:nvGrpSpPr>
          <p:cNvPr id="14" name="Group 13">
            <a:extLst>
              <a:ext uri="{FF2B5EF4-FFF2-40B4-BE49-F238E27FC236}">
                <a16:creationId xmlns:a16="http://schemas.microsoft.com/office/drawing/2014/main" id="{4B5A636F-B945-1F40-828F-9CC344907FA2}"/>
              </a:ext>
            </a:extLst>
          </p:cNvPr>
          <p:cNvGrpSpPr/>
          <p:nvPr userDrawn="1"/>
        </p:nvGrpSpPr>
        <p:grpSpPr>
          <a:xfrm>
            <a:off x="-54431" y="6528019"/>
            <a:ext cx="10265229" cy="329980"/>
            <a:chOff x="0" y="6528019"/>
            <a:chExt cx="10153814" cy="329980"/>
          </a:xfrm>
        </p:grpSpPr>
        <p:sp>
          <p:nvSpPr>
            <p:cNvPr id="16" name="Rectangle 15">
              <a:extLst>
                <a:ext uri="{FF2B5EF4-FFF2-40B4-BE49-F238E27FC236}">
                  <a16:creationId xmlns:a16="http://schemas.microsoft.com/office/drawing/2014/main" id="{5E8591C9-3CEC-5141-A872-68DFCB4C0F9F}"/>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7ED9985-8862-C345-A04C-3A0F5E9CFE09}"/>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B7FB609-DBD2-934E-ADE7-A25D24725767}"/>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9" name="Picture 18">
            <a:extLst>
              <a:ext uri="{FF2B5EF4-FFF2-40B4-BE49-F238E27FC236}">
                <a16:creationId xmlns:a16="http://schemas.microsoft.com/office/drawing/2014/main" id="{C2001DB4-A602-7446-8B49-5187C6E704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20" name="Picture 19">
            <a:extLst>
              <a:ext uri="{FF2B5EF4-FFF2-40B4-BE49-F238E27FC236}">
                <a16:creationId xmlns:a16="http://schemas.microsoft.com/office/drawing/2014/main" id="{011D5483-EFC8-4F44-84AE-76A6FDF5010E}"/>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69201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cover climate &amp; energ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F1BAD-CD63-444F-88B5-C2B48F3C0AD1}"/>
              </a:ext>
            </a:extLst>
          </p:cNvPr>
          <p:cNvPicPr>
            <a:picLocks noChangeAspect="1"/>
          </p:cNvPicPr>
          <p:nvPr/>
        </p:nvPicPr>
        <p:blipFill rotWithShape="1">
          <a:blip r:embed="rId2"/>
          <a:srcRect r="8977"/>
          <a:stretch/>
        </p:blipFill>
        <p:spPr>
          <a:xfrm>
            <a:off x="164657" y="0"/>
            <a:ext cx="9025247" cy="6595878"/>
          </a:xfrm>
          <a:prstGeom prst="rect">
            <a:avLst/>
          </a:prstGeom>
        </p:spPr>
      </p:pic>
      <p:sp>
        <p:nvSpPr>
          <p:cNvPr id="7" name="Trapezoid 6"/>
          <p:cNvSpPr/>
          <p:nvPr/>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4431" y="6528019"/>
            <a:ext cx="10265229" cy="329980"/>
            <a:chOff x="0" y="6528019"/>
            <a:chExt cx="10153814" cy="329980"/>
          </a:xfrm>
        </p:grpSpPr>
        <p:sp>
          <p:nvSpPr>
            <p:cNvPr id="13" name="Rectangle 12"/>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16" name="TextBox 15"/>
          <p:cNvSpPr txBox="1"/>
          <p:nvPr/>
        </p:nvSpPr>
        <p:spPr>
          <a:xfrm>
            <a:off x="370114" y="359228"/>
            <a:ext cx="2710543" cy="1323439"/>
          </a:xfrm>
          <a:prstGeom prst="rect">
            <a:avLst/>
          </a:prstGeom>
          <a:noFill/>
        </p:spPr>
        <p:txBody>
          <a:bodyPr wrap="square" rtlCol="0">
            <a:spAutoFit/>
          </a:bodyPr>
          <a:lstStyle/>
          <a:p>
            <a:r>
              <a:rPr lang="en-GB" sz="4000" b="1">
                <a:solidFill>
                  <a:schemeClr val="bg1"/>
                </a:solidFill>
              </a:rPr>
              <a:t>CLIMATE &amp;</a:t>
            </a:r>
          </a:p>
          <a:p>
            <a:r>
              <a:rPr lang="en-GB" sz="4000" b="1">
                <a:solidFill>
                  <a:schemeClr val="bg1"/>
                </a:solidFill>
              </a:rPr>
              <a:t>ENERGY</a:t>
            </a:r>
          </a:p>
        </p:txBody>
      </p:sp>
      <p:pic>
        <p:nvPicPr>
          <p:cNvPr id="3" name="Picture 2">
            <a:extLst>
              <a:ext uri="{FF2B5EF4-FFF2-40B4-BE49-F238E27FC236}">
                <a16:creationId xmlns:a16="http://schemas.microsoft.com/office/drawing/2014/main" id="{24902F25-C035-A748-A541-76A5F57AB66B}"/>
              </a:ext>
            </a:extLst>
          </p:cNvPr>
          <p:cNvPicPr>
            <a:picLocks noChangeAspect="1"/>
          </p:cNvPicPr>
          <p:nvPr/>
        </p:nvPicPr>
        <p:blipFill>
          <a:blip r:embed="rId3"/>
          <a:stretch>
            <a:fillRect/>
          </a:stretch>
        </p:blipFill>
        <p:spPr>
          <a:xfrm>
            <a:off x="461156" y="1726126"/>
            <a:ext cx="762000" cy="762000"/>
          </a:xfrm>
          <a:prstGeom prst="rect">
            <a:avLst/>
          </a:prstGeom>
        </p:spPr>
      </p:pic>
      <p:pic>
        <p:nvPicPr>
          <p:cNvPr id="10" name="Picture 9">
            <a:extLst>
              <a:ext uri="{FF2B5EF4-FFF2-40B4-BE49-F238E27FC236}">
                <a16:creationId xmlns:a16="http://schemas.microsoft.com/office/drawing/2014/main" id="{B19B1544-E01B-284A-AAEF-1E5CCABAB34C}"/>
              </a:ext>
            </a:extLst>
          </p:cNvPr>
          <p:cNvPicPr>
            <a:picLocks noChangeAspect="1"/>
          </p:cNvPicPr>
          <p:nvPr userDrawn="1"/>
        </p:nvPicPr>
        <p:blipFill rotWithShape="1">
          <a:blip r:embed="rId2"/>
          <a:srcRect r="8977"/>
          <a:stretch/>
        </p:blipFill>
        <p:spPr>
          <a:xfrm>
            <a:off x="164657" y="0"/>
            <a:ext cx="9025247" cy="6595878"/>
          </a:xfrm>
          <a:prstGeom prst="rect">
            <a:avLst/>
          </a:prstGeom>
        </p:spPr>
      </p:pic>
      <p:sp>
        <p:nvSpPr>
          <p:cNvPr id="11" name="Trapezoid 6">
            <a:extLst>
              <a:ext uri="{FF2B5EF4-FFF2-40B4-BE49-F238E27FC236}">
                <a16:creationId xmlns:a16="http://schemas.microsoft.com/office/drawing/2014/main" id="{8228020D-335E-304B-B23F-F989BAE1DE48}"/>
              </a:ext>
            </a:extLst>
          </p:cNvPr>
          <p:cNvSpPr/>
          <p:nvPr userDrawn="1"/>
        </p:nvSpPr>
        <p:spPr>
          <a:xfrm>
            <a:off x="-65673" y="-4958"/>
            <a:ext cx="4794711" cy="6862957"/>
          </a:xfrm>
          <a:custGeom>
            <a:avLst/>
            <a:gdLst>
              <a:gd name="connsiteX0" fmla="*/ 0 w 4365266"/>
              <a:gd name="connsiteY0" fmla="*/ 6846073 h 6846073"/>
              <a:gd name="connsiteX1" fmla="*/ 1091317 w 4365266"/>
              <a:gd name="connsiteY1" fmla="*/ 0 h 6846073"/>
              <a:gd name="connsiteX2" fmla="*/ 3273950 w 4365266"/>
              <a:gd name="connsiteY2" fmla="*/ 0 h 6846073"/>
              <a:gd name="connsiteX3" fmla="*/ 4365266 w 4365266"/>
              <a:gd name="connsiteY3" fmla="*/ 6846073 h 6846073"/>
              <a:gd name="connsiteX4" fmla="*/ 0 w 4365266"/>
              <a:gd name="connsiteY4" fmla="*/ 6846073 h 6846073"/>
              <a:gd name="connsiteX0" fmla="*/ 29817 w 4395083"/>
              <a:gd name="connsiteY0" fmla="*/ 6846073 h 6846073"/>
              <a:gd name="connsiteX1" fmla="*/ 0 w 4395083"/>
              <a:gd name="connsiteY1" fmla="*/ 7951 h 6846073"/>
              <a:gd name="connsiteX2" fmla="*/ 3303767 w 4395083"/>
              <a:gd name="connsiteY2" fmla="*/ 0 h 6846073"/>
              <a:gd name="connsiteX3" fmla="*/ 4395083 w 4395083"/>
              <a:gd name="connsiteY3" fmla="*/ 6846073 h 6846073"/>
              <a:gd name="connsiteX4" fmla="*/ 29817 w 4395083"/>
              <a:gd name="connsiteY4" fmla="*/ 6846073 h 6846073"/>
              <a:gd name="connsiteX0" fmla="*/ 29817 w 3303767"/>
              <a:gd name="connsiteY0" fmla="*/ 6846073 h 6854025"/>
              <a:gd name="connsiteX1" fmla="*/ 0 w 3303767"/>
              <a:gd name="connsiteY1" fmla="*/ 7951 h 6854025"/>
              <a:gd name="connsiteX2" fmla="*/ 3303767 w 3303767"/>
              <a:gd name="connsiteY2" fmla="*/ 0 h 6854025"/>
              <a:gd name="connsiteX3" fmla="*/ 2423160 w 3303767"/>
              <a:gd name="connsiteY3" fmla="*/ 6854025 h 6854025"/>
              <a:gd name="connsiteX4" fmla="*/ 29817 w 3303767"/>
              <a:gd name="connsiteY4" fmla="*/ 6846073 h 6854025"/>
              <a:gd name="connsiteX0" fmla="*/ 29817 w 4742953"/>
              <a:gd name="connsiteY0" fmla="*/ 6861976 h 6869928"/>
              <a:gd name="connsiteX1" fmla="*/ 0 w 4742953"/>
              <a:gd name="connsiteY1" fmla="*/ 23854 h 6869928"/>
              <a:gd name="connsiteX2" fmla="*/ 4742953 w 4742953"/>
              <a:gd name="connsiteY2" fmla="*/ 0 h 6869928"/>
              <a:gd name="connsiteX3" fmla="*/ 2423160 w 4742953"/>
              <a:gd name="connsiteY3" fmla="*/ 6869928 h 6869928"/>
              <a:gd name="connsiteX4" fmla="*/ 29817 w 4742953"/>
              <a:gd name="connsiteY4" fmla="*/ 6861976 h 6869928"/>
              <a:gd name="connsiteX0" fmla="*/ 70073 w 4783209"/>
              <a:gd name="connsiteY0" fmla="*/ 6861976 h 6869928"/>
              <a:gd name="connsiteX1" fmla="*/ 0 w 4783209"/>
              <a:gd name="connsiteY1" fmla="*/ 6561 h 6869928"/>
              <a:gd name="connsiteX2" fmla="*/ 4783209 w 4783209"/>
              <a:gd name="connsiteY2" fmla="*/ 0 h 6869928"/>
              <a:gd name="connsiteX3" fmla="*/ 2463416 w 4783209"/>
              <a:gd name="connsiteY3" fmla="*/ 6869928 h 6869928"/>
              <a:gd name="connsiteX4" fmla="*/ 70073 w 4783209"/>
              <a:gd name="connsiteY4" fmla="*/ 6861976 h 6869928"/>
              <a:gd name="connsiteX0" fmla="*/ 81575 w 4794711"/>
              <a:gd name="connsiteY0" fmla="*/ 6866943 h 6874895"/>
              <a:gd name="connsiteX1" fmla="*/ 0 w 4794711"/>
              <a:gd name="connsiteY1" fmla="*/ 0 h 6874895"/>
              <a:gd name="connsiteX2" fmla="*/ 4794711 w 4794711"/>
              <a:gd name="connsiteY2" fmla="*/ 4967 h 6874895"/>
              <a:gd name="connsiteX3" fmla="*/ 2474918 w 4794711"/>
              <a:gd name="connsiteY3" fmla="*/ 6874895 h 6874895"/>
              <a:gd name="connsiteX4" fmla="*/ 81575 w 4794711"/>
              <a:gd name="connsiteY4" fmla="*/ 6866943 h 6874895"/>
              <a:gd name="connsiteX0" fmla="*/ 70073 w 4794711"/>
              <a:gd name="connsiteY0" fmla="*/ 6884237 h 6884237"/>
              <a:gd name="connsiteX1" fmla="*/ 0 w 4794711"/>
              <a:gd name="connsiteY1" fmla="*/ 0 h 6884237"/>
              <a:gd name="connsiteX2" fmla="*/ 4794711 w 4794711"/>
              <a:gd name="connsiteY2" fmla="*/ 4967 h 6884237"/>
              <a:gd name="connsiteX3" fmla="*/ 2474918 w 4794711"/>
              <a:gd name="connsiteY3" fmla="*/ 6874895 h 6884237"/>
              <a:gd name="connsiteX4" fmla="*/ 70073 w 4794711"/>
              <a:gd name="connsiteY4" fmla="*/ 6884237 h 6884237"/>
              <a:gd name="connsiteX0" fmla="*/ 52820 w 4794711"/>
              <a:gd name="connsiteY0" fmla="*/ 6878473 h 6878473"/>
              <a:gd name="connsiteX1" fmla="*/ 0 w 4794711"/>
              <a:gd name="connsiteY1" fmla="*/ 0 h 6878473"/>
              <a:gd name="connsiteX2" fmla="*/ 4794711 w 4794711"/>
              <a:gd name="connsiteY2" fmla="*/ 4967 h 6878473"/>
              <a:gd name="connsiteX3" fmla="*/ 2474918 w 4794711"/>
              <a:gd name="connsiteY3" fmla="*/ 6874895 h 6878473"/>
              <a:gd name="connsiteX4" fmla="*/ 52820 w 4794711"/>
              <a:gd name="connsiteY4" fmla="*/ 6878473 h 687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711" h="6878473">
                <a:moveTo>
                  <a:pt x="52820" y="6878473"/>
                </a:moveTo>
                <a:lnTo>
                  <a:pt x="0" y="0"/>
                </a:lnTo>
                <a:lnTo>
                  <a:pt x="4794711" y="4967"/>
                </a:lnTo>
                <a:lnTo>
                  <a:pt x="2474918" y="6874895"/>
                </a:lnTo>
                <a:lnTo>
                  <a:pt x="52820" y="68784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4D36450C-8B51-9F4E-8A24-86D63A7B137A}"/>
              </a:ext>
            </a:extLst>
          </p:cNvPr>
          <p:cNvGrpSpPr/>
          <p:nvPr userDrawn="1"/>
        </p:nvGrpSpPr>
        <p:grpSpPr>
          <a:xfrm>
            <a:off x="-54431" y="6528019"/>
            <a:ext cx="10265229" cy="329980"/>
            <a:chOff x="0" y="6528019"/>
            <a:chExt cx="10153814" cy="329980"/>
          </a:xfrm>
        </p:grpSpPr>
        <p:sp>
          <p:nvSpPr>
            <p:cNvPr id="18" name="Rectangle 17">
              <a:extLst>
                <a:ext uri="{FF2B5EF4-FFF2-40B4-BE49-F238E27FC236}">
                  <a16:creationId xmlns:a16="http://schemas.microsoft.com/office/drawing/2014/main" id="{1F5D2486-5116-DE48-8783-491F3EFB12AE}"/>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D99F70D-55AE-A64D-B40B-660F7E78211E}"/>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47E0241-DE7D-4944-8275-C6E24C03D423}"/>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sp>
        <p:nvSpPr>
          <p:cNvPr id="21" name="TextBox 20">
            <a:extLst>
              <a:ext uri="{FF2B5EF4-FFF2-40B4-BE49-F238E27FC236}">
                <a16:creationId xmlns:a16="http://schemas.microsoft.com/office/drawing/2014/main" id="{55F078BC-A3DC-C344-8B67-6A76C75EB988}"/>
              </a:ext>
            </a:extLst>
          </p:cNvPr>
          <p:cNvSpPr txBox="1"/>
          <p:nvPr userDrawn="1"/>
        </p:nvSpPr>
        <p:spPr>
          <a:xfrm>
            <a:off x="370114" y="359228"/>
            <a:ext cx="2710543" cy="1323439"/>
          </a:xfrm>
          <a:prstGeom prst="rect">
            <a:avLst/>
          </a:prstGeom>
          <a:noFill/>
        </p:spPr>
        <p:txBody>
          <a:bodyPr wrap="square" rtlCol="0">
            <a:spAutoFit/>
          </a:bodyPr>
          <a:lstStyle/>
          <a:p>
            <a:r>
              <a:rPr lang="en-GB" sz="4000" b="1">
                <a:solidFill>
                  <a:schemeClr val="bg1"/>
                </a:solidFill>
              </a:rPr>
              <a:t>CLIMATE &amp;</a:t>
            </a:r>
          </a:p>
          <a:p>
            <a:r>
              <a:rPr lang="en-GB" sz="4000" b="1">
                <a:solidFill>
                  <a:schemeClr val="bg1"/>
                </a:solidFill>
              </a:rPr>
              <a:t>ENERGY</a:t>
            </a:r>
          </a:p>
        </p:txBody>
      </p:sp>
      <p:pic>
        <p:nvPicPr>
          <p:cNvPr id="22" name="Picture 21">
            <a:extLst>
              <a:ext uri="{FF2B5EF4-FFF2-40B4-BE49-F238E27FC236}">
                <a16:creationId xmlns:a16="http://schemas.microsoft.com/office/drawing/2014/main" id="{BF3CBA22-FD5C-064C-A63A-3E5AC50A69D6}"/>
              </a:ext>
            </a:extLst>
          </p:cNvPr>
          <p:cNvPicPr>
            <a:picLocks noChangeAspect="1"/>
          </p:cNvPicPr>
          <p:nvPr userDrawn="1"/>
        </p:nvPicPr>
        <p:blipFill>
          <a:blip r:embed="rId3"/>
          <a:stretch>
            <a:fillRect/>
          </a:stretch>
        </p:blipFill>
        <p:spPr>
          <a:xfrm>
            <a:off x="461156" y="1726126"/>
            <a:ext cx="762000" cy="762000"/>
          </a:xfrm>
          <a:prstGeom prst="rect">
            <a:avLst/>
          </a:prstGeom>
        </p:spPr>
      </p:pic>
    </p:spTree>
    <p:extLst>
      <p:ext uri="{BB962C8B-B14F-4D97-AF65-F5344CB8AC3E}">
        <p14:creationId xmlns:p14="http://schemas.microsoft.com/office/powerpoint/2010/main" val="205594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 slide climate &amp; energy">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00"/>
            <a:ext cx="7886700" cy="732154"/>
          </a:xfrm>
        </p:spPr>
        <p:txBody>
          <a:bodyPr/>
          <a:lstStyle/>
          <a:p>
            <a:r>
              <a:rPr lang="en-US"/>
              <a:t>Click to edit Master title style</a:t>
            </a:r>
          </a:p>
        </p:txBody>
      </p:sp>
      <p:sp>
        <p:nvSpPr>
          <p:cNvPr id="3" name="Content Placeholder 2"/>
          <p:cNvSpPr>
            <a:spLocks noGrp="1"/>
          </p:cNvSpPr>
          <p:nvPr>
            <p:ph idx="1"/>
          </p:nvPr>
        </p:nvSpPr>
        <p:spPr>
          <a:xfrm>
            <a:off x="636601" y="1005842"/>
            <a:ext cx="7886700" cy="4707172"/>
          </a:xfrm>
        </p:spPr>
        <p:txBody>
          <a:bodyPr/>
          <a:lstStyle>
            <a:lvl1pPr>
              <a:defRPr sz="21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1" name="Group 10"/>
          <p:cNvGrpSpPr/>
          <p:nvPr/>
        </p:nvGrpSpPr>
        <p:grpSpPr>
          <a:xfrm>
            <a:off x="-54431" y="6528019"/>
            <a:ext cx="10265229" cy="329980"/>
            <a:chOff x="0" y="6528019"/>
            <a:chExt cx="10153814" cy="329980"/>
          </a:xfrm>
        </p:grpSpPr>
        <p:sp>
          <p:nvSpPr>
            <p:cNvPr id="12" name="Rectangle 11"/>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6" name="Picture 5">
            <a:extLst>
              <a:ext uri="{FF2B5EF4-FFF2-40B4-BE49-F238E27FC236}">
                <a16:creationId xmlns:a16="http://schemas.microsoft.com/office/drawing/2014/main" id="{280E85A5-42F2-2742-AD78-B182CEAA9F6E}"/>
              </a:ext>
            </a:extLst>
          </p:cNvPr>
          <p:cNvPicPr>
            <a:picLocks noChangeAspect="1"/>
          </p:cNvPicPr>
          <p:nvPr/>
        </p:nvPicPr>
        <p:blipFill>
          <a:blip r:embed="rId3"/>
          <a:stretch>
            <a:fillRect/>
          </a:stretch>
        </p:blipFill>
        <p:spPr>
          <a:xfrm>
            <a:off x="439200" y="6393600"/>
            <a:ext cx="439200" cy="439200"/>
          </a:xfrm>
          <a:prstGeom prst="rect">
            <a:avLst/>
          </a:prstGeom>
        </p:spPr>
      </p:pic>
      <p:pic>
        <p:nvPicPr>
          <p:cNvPr id="15" name="Picture 14">
            <a:extLst>
              <a:ext uri="{FF2B5EF4-FFF2-40B4-BE49-F238E27FC236}">
                <a16:creationId xmlns:a16="http://schemas.microsoft.com/office/drawing/2014/main" id="{B2E80B61-0DE5-A24C-A963-4118D9F960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grpSp>
        <p:nvGrpSpPr>
          <p:cNvPr id="16" name="Group 15">
            <a:extLst>
              <a:ext uri="{FF2B5EF4-FFF2-40B4-BE49-F238E27FC236}">
                <a16:creationId xmlns:a16="http://schemas.microsoft.com/office/drawing/2014/main" id="{9D83F1BD-0C30-E84C-BC7D-20CE15135F88}"/>
              </a:ext>
            </a:extLst>
          </p:cNvPr>
          <p:cNvGrpSpPr/>
          <p:nvPr userDrawn="1"/>
        </p:nvGrpSpPr>
        <p:grpSpPr>
          <a:xfrm>
            <a:off x="-54431" y="6528019"/>
            <a:ext cx="10265229" cy="329980"/>
            <a:chOff x="0" y="6528019"/>
            <a:chExt cx="10153814" cy="329980"/>
          </a:xfrm>
        </p:grpSpPr>
        <p:sp>
          <p:nvSpPr>
            <p:cNvPr id="17" name="Rectangle 16">
              <a:extLst>
                <a:ext uri="{FF2B5EF4-FFF2-40B4-BE49-F238E27FC236}">
                  <a16:creationId xmlns:a16="http://schemas.microsoft.com/office/drawing/2014/main" id="{D72683BD-8A18-1A4F-9AE6-A24B66C52600}"/>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05232A6-BE4A-F643-BC6B-1E76EC1C6A67}"/>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F13CA37-61D8-7441-BA04-BE8C939F0491}"/>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20" name="Picture 19">
            <a:extLst>
              <a:ext uri="{FF2B5EF4-FFF2-40B4-BE49-F238E27FC236}">
                <a16:creationId xmlns:a16="http://schemas.microsoft.com/office/drawing/2014/main" id="{7AC3AA8C-0964-014F-B822-A6799E4DF67E}"/>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282725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 slide + subtitle climate &amp; energy ">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42"/>
            <a:ext cx="6789917" cy="732154"/>
          </a:xfrm>
        </p:spPr>
        <p:txBody>
          <a:bodyPr/>
          <a:lstStyle/>
          <a:p>
            <a:r>
              <a:rPr lang="en-US"/>
              <a:t>Click to edit Master title style</a:t>
            </a:r>
          </a:p>
        </p:txBody>
      </p:sp>
      <p:sp>
        <p:nvSpPr>
          <p:cNvPr id="3" name="Content Placeholder 2"/>
          <p:cNvSpPr>
            <a:spLocks noGrp="1"/>
          </p:cNvSpPr>
          <p:nvPr>
            <p:ph idx="1"/>
          </p:nvPr>
        </p:nvSpPr>
        <p:spPr>
          <a:xfrm>
            <a:off x="636601" y="1570382"/>
            <a:ext cx="7886700" cy="4738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636601" y="953675"/>
            <a:ext cx="7886700" cy="410882"/>
          </a:xfrm>
        </p:spPr>
        <p:txBody>
          <a:bodyPr>
            <a:spAutoFit/>
          </a:bodyPr>
          <a:lstStyle>
            <a:lvl1pPr marL="0" indent="0">
              <a:buNone/>
              <a:defRPr sz="2300" b="1"/>
            </a:lvl1pPr>
          </a:lstStyle>
          <a:p>
            <a:pPr lvl="0"/>
            <a:r>
              <a:rPr lang="en-US"/>
              <a:t>Click to edit Master text styles</a:t>
            </a:r>
          </a:p>
        </p:txBody>
      </p:sp>
      <p:grpSp>
        <p:nvGrpSpPr>
          <p:cNvPr id="13" name="Group 12"/>
          <p:cNvGrpSpPr/>
          <p:nvPr/>
        </p:nvGrpSpPr>
        <p:grpSpPr>
          <a:xfrm>
            <a:off x="-54431" y="6528019"/>
            <a:ext cx="10265229" cy="329980"/>
            <a:chOff x="0" y="6528019"/>
            <a:chExt cx="10153814" cy="329980"/>
          </a:xfrm>
        </p:grpSpPr>
        <p:sp>
          <p:nvSpPr>
            <p:cNvPr id="9" name="Rectangle 8"/>
            <p:cNvSpPr/>
            <p:nvPr/>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14" name="Picture 13">
            <a:extLst>
              <a:ext uri="{FF2B5EF4-FFF2-40B4-BE49-F238E27FC236}">
                <a16:creationId xmlns:a16="http://schemas.microsoft.com/office/drawing/2014/main" id="{8FB528B9-750F-6F47-811C-B66C630BE508}"/>
              </a:ext>
            </a:extLst>
          </p:cNvPr>
          <p:cNvPicPr>
            <a:picLocks noChangeAspect="1"/>
          </p:cNvPicPr>
          <p:nvPr/>
        </p:nvPicPr>
        <p:blipFill>
          <a:blip r:embed="rId3"/>
          <a:stretch>
            <a:fillRect/>
          </a:stretch>
        </p:blipFill>
        <p:spPr>
          <a:xfrm>
            <a:off x="439200" y="6393600"/>
            <a:ext cx="439200" cy="439200"/>
          </a:xfrm>
          <a:prstGeom prst="rect">
            <a:avLst/>
          </a:prstGeom>
        </p:spPr>
      </p:pic>
      <p:grpSp>
        <p:nvGrpSpPr>
          <p:cNvPr id="15" name="Group 14">
            <a:extLst>
              <a:ext uri="{FF2B5EF4-FFF2-40B4-BE49-F238E27FC236}">
                <a16:creationId xmlns:a16="http://schemas.microsoft.com/office/drawing/2014/main" id="{5F8F031B-912D-ED40-B211-C3CC4F2477AB}"/>
              </a:ext>
            </a:extLst>
          </p:cNvPr>
          <p:cNvGrpSpPr/>
          <p:nvPr userDrawn="1"/>
        </p:nvGrpSpPr>
        <p:grpSpPr>
          <a:xfrm>
            <a:off x="-54431" y="6528019"/>
            <a:ext cx="10265229" cy="329980"/>
            <a:chOff x="0" y="6528019"/>
            <a:chExt cx="10153814" cy="329980"/>
          </a:xfrm>
        </p:grpSpPr>
        <p:sp>
          <p:nvSpPr>
            <p:cNvPr id="16" name="Rectangle 15">
              <a:extLst>
                <a:ext uri="{FF2B5EF4-FFF2-40B4-BE49-F238E27FC236}">
                  <a16:creationId xmlns:a16="http://schemas.microsoft.com/office/drawing/2014/main" id="{476606E6-4F94-C441-A638-D1C8241A1138}"/>
                </a:ext>
              </a:extLst>
            </p:cNvPr>
            <p:cNvSpPr/>
            <p:nvPr userDrawn="1"/>
          </p:nvSpPr>
          <p:spPr>
            <a:xfrm>
              <a:off x="0" y="6639338"/>
              <a:ext cx="9144000" cy="218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307FFEC-565B-284F-904B-94C10D593998}"/>
                </a:ext>
              </a:extLst>
            </p:cNvPr>
            <p:cNvSpPr/>
            <p:nvPr userDrawn="1"/>
          </p:nvSpPr>
          <p:spPr>
            <a:xfrm>
              <a:off x="0" y="6528019"/>
              <a:ext cx="9144000" cy="111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9A7C8C-2CCF-634D-AEE9-339AAA992A5E}"/>
                </a:ext>
              </a:extLst>
            </p:cNvPr>
            <p:cNvSpPr txBox="1"/>
            <p:nvPr userDrawn="1"/>
          </p:nvSpPr>
          <p:spPr>
            <a:xfrm>
              <a:off x="7887692" y="6603828"/>
              <a:ext cx="2266122" cy="246221"/>
            </a:xfrm>
            <a:prstGeom prst="rect">
              <a:avLst/>
            </a:prstGeom>
            <a:noFill/>
          </p:spPr>
          <p:txBody>
            <a:bodyPr wrap="square" rtlCol="0">
              <a:spAutoFit/>
            </a:bodyPr>
            <a:lstStyle/>
            <a:p>
              <a:pPr marL="0" marR="0" indent="0" algn="l" defTabSz="858439" rtl="0" eaLnBrk="1" fontAlgn="auto" latinLnBrk="0" hangingPunct="1">
                <a:lnSpc>
                  <a:spcPct val="100000"/>
                </a:lnSpc>
                <a:spcBef>
                  <a:spcPts val="0"/>
                </a:spcBef>
                <a:spcAft>
                  <a:spcPts val="0"/>
                </a:spcAft>
                <a:buClrTx/>
                <a:buSzTx/>
                <a:buFontTx/>
                <a:buNone/>
                <a:tabLst/>
                <a:defRPr/>
              </a:pPr>
              <a:r>
                <a:rPr lang="en-US" sz="1000" kern="1200" err="1">
                  <a:solidFill>
                    <a:schemeClr val="bg1"/>
                  </a:solidFill>
                  <a:effectLst/>
                  <a:latin typeface="+mn-lt"/>
                  <a:ea typeface="+mn-ea"/>
                  <a:cs typeface="+mn-cs"/>
                </a:rPr>
                <a:t>www.env-health.org</a:t>
              </a:r>
              <a:endParaRPr lang="en-US" sz="1000" kern="1200">
                <a:solidFill>
                  <a:schemeClr val="bg1"/>
                </a:solidFill>
                <a:effectLst/>
                <a:latin typeface="+mn-lt"/>
                <a:ea typeface="+mn-ea"/>
                <a:cs typeface="+mn-cs"/>
              </a:endParaRPr>
            </a:p>
          </p:txBody>
        </p:sp>
      </p:grpSp>
      <p:pic>
        <p:nvPicPr>
          <p:cNvPr id="19" name="Picture 18">
            <a:extLst>
              <a:ext uri="{FF2B5EF4-FFF2-40B4-BE49-F238E27FC236}">
                <a16:creationId xmlns:a16="http://schemas.microsoft.com/office/drawing/2014/main" id="{26AD5ED3-53BA-374A-9C34-59E16769A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4122" y="182248"/>
            <a:ext cx="1285834" cy="584572"/>
          </a:xfrm>
          <a:prstGeom prst="rect">
            <a:avLst/>
          </a:prstGeom>
        </p:spPr>
      </p:pic>
      <p:pic>
        <p:nvPicPr>
          <p:cNvPr id="20" name="Picture 19">
            <a:extLst>
              <a:ext uri="{FF2B5EF4-FFF2-40B4-BE49-F238E27FC236}">
                <a16:creationId xmlns:a16="http://schemas.microsoft.com/office/drawing/2014/main" id="{7C12B1E2-4D80-DD4B-93DB-DBBCB33E3F36}"/>
              </a:ext>
            </a:extLst>
          </p:cNvPr>
          <p:cNvPicPr>
            <a:picLocks noChangeAspect="1"/>
          </p:cNvPicPr>
          <p:nvPr userDrawn="1"/>
        </p:nvPicPr>
        <p:blipFill>
          <a:blip r:embed="rId3"/>
          <a:stretch>
            <a:fillRect/>
          </a:stretch>
        </p:blipFill>
        <p:spPr>
          <a:xfrm>
            <a:off x="439200" y="6393600"/>
            <a:ext cx="439200" cy="439200"/>
          </a:xfrm>
          <a:prstGeom prst="rect">
            <a:avLst/>
          </a:prstGeom>
        </p:spPr>
      </p:pic>
    </p:spTree>
    <p:extLst>
      <p:ext uri="{BB962C8B-B14F-4D97-AF65-F5344CB8AC3E}">
        <p14:creationId xmlns:p14="http://schemas.microsoft.com/office/powerpoint/2010/main" val="9559888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49588"/>
            <a:ext cx="7886700" cy="563231"/>
          </a:xfrm>
          <a:prstGeom prst="rect">
            <a:avLst/>
          </a:prstGeom>
        </p:spPr>
        <p:txBody>
          <a:bodyPr vert="horz" lIns="91440" tIns="45720" rIns="91440" bIns="45720" rtlCol="0" anchor="t" anchorCtr="0">
            <a:spAutoFit/>
          </a:bodyPr>
          <a:lstStyle/>
          <a:p>
            <a:r>
              <a:rPr lang="en-US"/>
              <a:t>Click to edit Master title style</a:t>
            </a:r>
          </a:p>
        </p:txBody>
      </p:sp>
      <p:sp>
        <p:nvSpPr>
          <p:cNvPr id="3" name="Text Placeholder 2"/>
          <p:cNvSpPr>
            <a:spLocks noGrp="1"/>
          </p:cNvSpPr>
          <p:nvPr>
            <p:ph type="body" idx="1"/>
          </p:nvPr>
        </p:nvSpPr>
        <p:spPr>
          <a:xfrm>
            <a:off x="628650" y="1359673"/>
            <a:ext cx="7886700" cy="481729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8128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673" r:id="rId17"/>
    <p:sldLayoutId id="2147483674" r:id="rId18"/>
    <p:sldLayoutId id="2147483684" r:id="rId19"/>
    <p:sldLayoutId id="2147483675" r:id="rId20"/>
    <p:sldLayoutId id="2147483694" r:id="rId21"/>
    <p:sldLayoutId id="2147483695" r:id="rId22"/>
    <p:sldLayoutId id="2147483685" r:id="rId23"/>
    <p:sldLayoutId id="2147483692" r:id="rId24"/>
    <p:sldLayoutId id="2147483693" r:id="rId25"/>
    <p:sldLayoutId id="2147483686" r:id="rId26"/>
    <p:sldLayoutId id="2147483690" r:id="rId27"/>
    <p:sldLayoutId id="2147483691" r:id="rId28"/>
    <p:sldLayoutId id="2147483687" r:id="rId29"/>
    <p:sldLayoutId id="2147483688" r:id="rId30"/>
    <p:sldLayoutId id="2147483689" r:id="rId31"/>
    <p:sldLayoutId id="2147483679" r:id="rId32"/>
    <p:sldLayoutId id="2147483713" r:id="rId33"/>
    <p:sldLayoutId id="2147483714" r:id="rId34"/>
    <p:sldLayoutId id="2147483715" r:id="rId35"/>
    <p:sldLayoutId id="2147483716" r:id="rId36"/>
    <p:sldLayoutId id="2147483717" r:id="rId37"/>
  </p:sldLayoutIdLst>
  <p:txStyles>
    <p:titleStyle>
      <a:lvl1pPr algn="l" defTabSz="914400" rtl="0" eaLnBrk="1" latinLnBrk="0" hangingPunct="1">
        <a:lnSpc>
          <a:spcPct val="90000"/>
        </a:lnSpc>
        <a:spcBef>
          <a:spcPct val="0"/>
        </a:spcBef>
        <a:buNone/>
        <a:defRPr sz="3400" b="1" kern="1200">
          <a:solidFill>
            <a:schemeClr val="accent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claudio@env-health.org" TargetMode="Externa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hyperlink" Target="http://www.env-health.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ea.europa.eu/en/analysis/indicators/total-greenhouse-gas-emission-trends"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ur-lex.europa.eu/legal-content/EN/TXT/?uri=COM:2025:17:FIN&amp;pk_campaign=todays_OJ&amp;pk_source=EUR-Lex&amp;pk_medium=X&amp;pk_content=Report&amp;pk_keyword=Energy&amp;pk_cid=EURLEX_todaysOJ#footnote5"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9C19-C2DA-64D7-168C-C4753D994213}"/>
              </a:ext>
            </a:extLst>
          </p:cNvPr>
          <p:cNvSpPr>
            <a:spLocks noGrp="1"/>
          </p:cNvSpPr>
          <p:nvPr>
            <p:ph type="ctrTitle"/>
          </p:nvPr>
        </p:nvSpPr>
        <p:spPr/>
        <p:txBody>
          <a:bodyPr>
            <a:noAutofit/>
          </a:bodyPr>
          <a:lstStyle/>
          <a:p>
            <a:r>
              <a:rPr lang="en-GB" sz="2400">
                <a:solidFill>
                  <a:srgbClr val="047B99"/>
                </a:solidFill>
                <a:ea typeface="+mn-lt"/>
                <a:cs typeface="+mn-lt"/>
              </a:rPr>
              <a:t>Climate &amp; Health Advocacy Call</a:t>
            </a:r>
            <a:endParaRPr lang="en-US"/>
          </a:p>
        </p:txBody>
      </p:sp>
      <p:sp>
        <p:nvSpPr>
          <p:cNvPr id="3" name="Subtitle 2">
            <a:extLst>
              <a:ext uri="{FF2B5EF4-FFF2-40B4-BE49-F238E27FC236}">
                <a16:creationId xmlns:a16="http://schemas.microsoft.com/office/drawing/2014/main" id="{FE940649-02DA-7BBE-02E2-4915853DF0E4}"/>
              </a:ext>
            </a:extLst>
          </p:cNvPr>
          <p:cNvSpPr>
            <a:spLocks noGrp="1"/>
          </p:cNvSpPr>
          <p:nvPr>
            <p:ph type="subTitle" idx="1"/>
          </p:nvPr>
        </p:nvSpPr>
        <p:spPr/>
        <p:txBody>
          <a:bodyPr/>
          <a:lstStyle/>
          <a:p>
            <a:r>
              <a:rPr lang="en-GB">
                <a:ea typeface="Calibri"/>
                <a:cs typeface="Calibri"/>
              </a:rPr>
              <a:t>May 15, 2025</a:t>
            </a:r>
            <a:endParaRPr lang="en-GB"/>
          </a:p>
        </p:txBody>
      </p:sp>
      <p:sp>
        <p:nvSpPr>
          <p:cNvPr id="5" name="Text Placeholder 4">
            <a:extLst>
              <a:ext uri="{FF2B5EF4-FFF2-40B4-BE49-F238E27FC236}">
                <a16:creationId xmlns:a16="http://schemas.microsoft.com/office/drawing/2014/main" id="{69523686-328A-DCFE-E2DF-675C9FFBD7B1}"/>
              </a:ext>
            </a:extLst>
          </p:cNvPr>
          <p:cNvSpPr>
            <a:spLocks noGrp="1"/>
          </p:cNvSpPr>
          <p:nvPr>
            <p:ph type="body" sz="quarter" idx="11"/>
          </p:nvPr>
        </p:nvSpPr>
        <p:spPr/>
        <p:txBody>
          <a:bodyPr vert="horz" lIns="91440" tIns="45720" rIns="91440" bIns="45720" rtlCol="0" anchor="t">
            <a:noAutofit/>
          </a:bodyPr>
          <a:lstStyle/>
          <a:p>
            <a:r>
              <a:rPr lang="en-GB">
                <a:ea typeface="Calibri"/>
                <a:cs typeface="Calibri"/>
              </a:rPr>
              <a:t>Claudio Lanza, Senior Policy and Advocacy Officer HEAL</a:t>
            </a:r>
            <a:endParaRPr lang="en-US"/>
          </a:p>
        </p:txBody>
      </p:sp>
      <p:pic>
        <p:nvPicPr>
          <p:cNvPr id="4" name="Picture Placeholder 3" descr="A person sitting at a desk looking at a computer screen&#10;&#10;AI-generated content may be incorrect.">
            <a:extLst>
              <a:ext uri="{FF2B5EF4-FFF2-40B4-BE49-F238E27FC236}">
                <a16:creationId xmlns:a16="http://schemas.microsoft.com/office/drawing/2014/main" id="{92ED0746-4948-B68A-F8D4-632394115A4A}"/>
              </a:ext>
            </a:extLst>
          </p:cNvPr>
          <p:cNvPicPr>
            <a:picLocks noGrp="1" noChangeAspect="1"/>
          </p:cNvPicPr>
          <p:nvPr>
            <p:ph type="pic" idx="10"/>
          </p:nvPr>
        </p:nvPicPr>
        <p:blipFill>
          <a:blip r:embed="rId2"/>
          <a:srcRect t="4553" b="29174"/>
          <a:stretch/>
        </p:blipFill>
        <p:spPr>
          <a:xfrm>
            <a:off x="0" y="1047098"/>
            <a:ext cx="9144010" cy="3743110"/>
          </a:xfrm>
        </p:spPr>
      </p:pic>
    </p:spTree>
    <p:extLst>
      <p:ext uri="{BB962C8B-B14F-4D97-AF65-F5344CB8AC3E}">
        <p14:creationId xmlns:p14="http://schemas.microsoft.com/office/powerpoint/2010/main" val="418357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2732D-A09A-F92C-7125-3F78EDB14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D6CA3-F08D-A113-E078-D63FF365943A}"/>
              </a:ext>
            </a:extLst>
          </p:cNvPr>
          <p:cNvSpPr>
            <a:spLocks noGrp="1"/>
          </p:cNvSpPr>
          <p:nvPr>
            <p:ph type="title"/>
          </p:nvPr>
        </p:nvSpPr>
        <p:spPr>
          <a:xfrm>
            <a:off x="628650" y="151200"/>
            <a:ext cx="7886700" cy="732154"/>
          </a:xfrm>
        </p:spPr>
        <p:txBody>
          <a:bodyPr anchor="t">
            <a:normAutofit/>
          </a:bodyPr>
          <a:lstStyle/>
          <a:p>
            <a:r>
              <a:rPr lang="en-GB" b="0"/>
              <a:t>Climate ambition should step up</a:t>
            </a:r>
          </a:p>
          <a:p>
            <a:endParaRPr lang="en-GB" b="0"/>
          </a:p>
        </p:txBody>
      </p:sp>
      <p:sp>
        <p:nvSpPr>
          <p:cNvPr id="5" name="TextBox 4">
            <a:extLst>
              <a:ext uri="{FF2B5EF4-FFF2-40B4-BE49-F238E27FC236}">
                <a16:creationId xmlns:a16="http://schemas.microsoft.com/office/drawing/2014/main" id="{C3A3A8FB-237D-2927-F9B4-89D0B23B5624}"/>
              </a:ext>
            </a:extLst>
          </p:cNvPr>
          <p:cNvSpPr txBox="1"/>
          <p:nvPr/>
        </p:nvSpPr>
        <p:spPr>
          <a:xfrm>
            <a:off x="7140265" y="2032490"/>
            <a:ext cx="1741714" cy="30546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47B99"/>
                </a:solidFill>
                <a:latin typeface="Calibri"/>
                <a:ea typeface="Calibri"/>
                <a:cs typeface="Calibri"/>
              </a:rPr>
              <a:t>The </a:t>
            </a:r>
            <a:r>
              <a:rPr lang="en-GB" sz="1600" dirty="0">
                <a:solidFill>
                  <a:srgbClr val="047B99"/>
                </a:solidFill>
                <a:ea typeface="Calibri"/>
                <a:cs typeface="Calibri"/>
              </a:rPr>
              <a:t>EU’s scientific advisory council has called for a 2040 target of </a:t>
            </a:r>
            <a:r>
              <a:rPr lang="en-GB" sz="1600" u="sng" dirty="0">
                <a:solidFill>
                  <a:srgbClr val="047B99"/>
                </a:solidFill>
                <a:ea typeface="Calibri"/>
                <a:cs typeface="Calibri"/>
              </a:rPr>
              <a:t>at least</a:t>
            </a:r>
            <a:r>
              <a:rPr lang="en-GB" sz="1600" dirty="0">
                <a:solidFill>
                  <a:srgbClr val="047B99"/>
                </a:solidFill>
                <a:ea typeface="Calibri"/>
                <a:cs typeface="Calibri"/>
              </a:rPr>
              <a:t> 90%.</a:t>
            </a:r>
            <a:endParaRPr lang="en-GB" sz="1650">
              <a:solidFill>
                <a:srgbClr val="000000"/>
              </a:solidFill>
              <a:ea typeface="Calibri"/>
              <a:cs typeface="Calibri"/>
            </a:endParaRPr>
          </a:p>
          <a:p>
            <a:endParaRPr lang="en-GB" sz="1600">
              <a:solidFill>
                <a:srgbClr val="047B99"/>
              </a:solidFill>
              <a:ea typeface="Calibri"/>
              <a:cs typeface="Calibri"/>
            </a:endParaRPr>
          </a:p>
          <a:p>
            <a:r>
              <a:rPr lang="en-GB" sz="1600" dirty="0">
                <a:solidFill>
                  <a:srgbClr val="047B99"/>
                </a:solidFill>
                <a:ea typeface="Calibri"/>
                <a:cs typeface="Calibri"/>
              </a:rPr>
              <a:t>The EU should aim to achieve climate neutrality, a 100% target, by 2040.</a:t>
            </a:r>
            <a:endParaRPr lang="en-GB" sz="1650" dirty="0">
              <a:solidFill>
                <a:srgbClr val="000000"/>
              </a:solidFill>
              <a:ea typeface="Calibri"/>
              <a:cs typeface="Calibri"/>
            </a:endParaRPr>
          </a:p>
          <a:p>
            <a:endParaRPr lang="en-GB" sz="1600">
              <a:solidFill>
                <a:srgbClr val="047B99"/>
              </a:solidFill>
              <a:ea typeface="Calibri"/>
              <a:cs typeface="Calibri"/>
            </a:endParaRPr>
          </a:p>
          <a:p>
            <a:endParaRPr lang="en-GB" sz="1650">
              <a:solidFill>
                <a:srgbClr val="000000"/>
              </a:solidFill>
              <a:ea typeface="Calibri"/>
              <a:cs typeface="Calibri"/>
            </a:endParaRPr>
          </a:p>
        </p:txBody>
      </p:sp>
      <p:pic>
        <p:nvPicPr>
          <p:cNvPr id="4" name="Picture 3" descr="A graph of different colored lines&#10;&#10;AI-generated content may be incorrect.">
            <a:extLst>
              <a:ext uri="{FF2B5EF4-FFF2-40B4-BE49-F238E27FC236}">
                <a16:creationId xmlns:a16="http://schemas.microsoft.com/office/drawing/2014/main" id="{F484ECFC-9B38-A299-2185-A45C1C594565}"/>
              </a:ext>
            </a:extLst>
          </p:cNvPr>
          <p:cNvPicPr>
            <a:picLocks noChangeAspect="1"/>
          </p:cNvPicPr>
          <p:nvPr/>
        </p:nvPicPr>
        <p:blipFill>
          <a:blip r:embed="rId2"/>
          <a:stretch>
            <a:fillRect/>
          </a:stretch>
        </p:blipFill>
        <p:spPr>
          <a:xfrm>
            <a:off x="238045" y="1099099"/>
            <a:ext cx="6904598" cy="5169513"/>
          </a:xfrm>
          <a:prstGeom prst="rect">
            <a:avLst/>
          </a:prstGeom>
        </p:spPr>
      </p:pic>
      <p:sp>
        <p:nvSpPr>
          <p:cNvPr id="6" name="TextBox 5">
            <a:extLst>
              <a:ext uri="{FF2B5EF4-FFF2-40B4-BE49-F238E27FC236}">
                <a16:creationId xmlns:a16="http://schemas.microsoft.com/office/drawing/2014/main" id="{C9084812-88D7-E35A-0D1D-B22A3B180821}"/>
              </a:ext>
            </a:extLst>
          </p:cNvPr>
          <p:cNvSpPr txBox="1"/>
          <p:nvPr/>
        </p:nvSpPr>
        <p:spPr>
          <a:xfrm>
            <a:off x="256492" y="802344"/>
            <a:ext cx="6878616" cy="592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47B99"/>
                </a:solidFill>
                <a:ea typeface="Calibri"/>
                <a:cs typeface="Calibri"/>
              </a:rPr>
              <a:t>Figure: Observed and projected temperature increase over European land area</a:t>
            </a:r>
            <a:endParaRPr lang="en-GB" sz="1600" dirty="0">
              <a:ea typeface="Calibri"/>
              <a:cs typeface="Calibri"/>
            </a:endParaRPr>
          </a:p>
          <a:p>
            <a:pPr algn="l"/>
            <a:endParaRPr lang="en-GB" sz="1650" dirty="0">
              <a:ea typeface="Calibri"/>
              <a:cs typeface="Calibri"/>
            </a:endParaRPr>
          </a:p>
        </p:txBody>
      </p:sp>
    </p:spTree>
    <p:extLst>
      <p:ext uri="{BB962C8B-B14F-4D97-AF65-F5344CB8AC3E}">
        <p14:creationId xmlns:p14="http://schemas.microsoft.com/office/powerpoint/2010/main" val="359616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89F2-0E8A-C88B-9E88-C0EBF01A55D6}"/>
              </a:ext>
            </a:extLst>
          </p:cNvPr>
          <p:cNvSpPr>
            <a:spLocks noGrp="1"/>
          </p:cNvSpPr>
          <p:nvPr>
            <p:ph type="title"/>
          </p:nvPr>
        </p:nvSpPr>
        <p:spPr>
          <a:xfrm>
            <a:off x="628650" y="151200"/>
            <a:ext cx="7886700" cy="1034129"/>
          </a:xfrm>
        </p:spPr>
        <p:txBody>
          <a:bodyPr/>
          <a:lstStyle/>
          <a:p>
            <a:r>
              <a:rPr lang="en-GB" b="0" dirty="0">
                <a:ea typeface="+mn-lt"/>
                <a:cs typeface="+mn-lt"/>
              </a:rPr>
              <a:t>Climate-related Health Impacts</a:t>
            </a:r>
            <a:endParaRPr lang="en-GB" b="0" dirty="0">
              <a:solidFill>
                <a:srgbClr val="000000"/>
              </a:solidFill>
              <a:ea typeface="+mn-lt"/>
              <a:cs typeface="+mn-lt"/>
            </a:endParaRPr>
          </a:p>
          <a:p>
            <a:pPr>
              <a:spcBef>
                <a:spcPts val="0"/>
              </a:spcBef>
            </a:pPr>
            <a:endParaRPr lang="en-GB" b="0">
              <a:ea typeface="+mn-lt"/>
              <a:cs typeface="+mn-lt"/>
            </a:endParaRPr>
          </a:p>
        </p:txBody>
      </p:sp>
      <p:sp>
        <p:nvSpPr>
          <p:cNvPr id="3" name="Content Placeholder 2">
            <a:extLst>
              <a:ext uri="{FF2B5EF4-FFF2-40B4-BE49-F238E27FC236}">
                <a16:creationId xmlns:a16="http://schemas.microsoft.com/office/drawing/2014/main" id="{C68B7316-3D9A-DCE7-3F1E-2C954B5E296C}"/>
              </a:ext>
            </a:extLst>
          </p:cNvPr>
          <p:cNvSpPr>
            <a:spLocks noGrp="1"/>
          </p:cNvSpPr>
          <p:nvPr>
            <p:ph idx="1"/>
          </p:nvPr>
        </p:nvSpPr>
        <p:spPr>
          <a:xfrm>
            <a:off x="7278940" y="1005842"/>
            <a:ext cx="1449238" cy="4707172"/>
          </a:xfrm>
        </p:spPr>
        <p:txBody>
          <a:bodyPr vert="horz" lIns="91440" tIns="45720" rIns="91440" bIns="45720" rtlCol="0" anchor="t">
            <a:noAutofit/>
          </a:bodyPr>
          <a:lstStyle/>
          <a:p>
            <a:pPr marL="0" indent="0">
              <a:buNone/>
            </a:pPr>
            <a:r>
              <a:rPr lang="en-GB" sz="1600" b="1">
                <a:ea typeface="Calibri"/>
                <a:cs typeface="Calibri"/>
              </a:rPr>
              <a:t>Subsystems</a:t>
            </a:r>
            <a:endParaRPr lang="en-US" sz="1600" b="1">
              <a:ea typeface="Calibri"/>
              <a:cs typeface="Calibri"/>
            </a:endParaRPr>
          </a:p>
          <a:p>
            <a:r>
              <a:rPr lang="en-GB" sz="1600">
                <a:ea typeface="+mn-lt"/>
                <a:cs typeface="+mn-lt"/>
              </a:rPr>
              <a:t>heat stress, air pollution and airborne allergens</a:t>
            </a:r>
          </a:p>
          <a:p>
            <a:r>
              <a:rPr lang="en-GB" sz="1600">
                <a:ea typeface="Calibri"/>
                <a:cs typeface="Calibri"/>
              </a:rPr>
              <a:t>Vector-borne diseases</a:t>
            </a:r>
          </a:p>
          <a:p>
            <a:r>
              <a:rPr lang="en-GB" sz="1600">
                <a:ea typeface="Calibri"/>
                <a:cs typeface="Calibri"/>
              </a:rPr>
              <a:t>Water and foodborne diseases</a:t>
            </a:r>
          </a:p>
          <a:p>
            <a:r>
              <a:rPr lang="en-GB" sz="1600">
                <a:ea typeface="Calibri"/>
                <a:cs typeface="Calibri"/>
              </a:rPr>
              <a:t>Labour force impacts</a:t>
            </a:r>
          </a:p>
          <a:p>
            <a:endParaRPr lang="en-GB" sz="1600">
              <a:ea typeface="Calibri"/>
              <a:cs typeface="Calibri"/>
            </a:endParaRPr>
          </a:p>
        </p:txBody>
      </p:sp>
      <p:pic>
        <p:nvPicPr>
          <p:cNvPr id="5" name="Picture 4">
            <a:extLst>
              <a:ext uri="{FF2B5EF4-FFF2-40B4-BE49-F238E27FC236}">
                <a16:creationId xmlns:a16="http://schemas.microsoft.com/office/drawing/2014/main" id="{4EBCB17C-AB2D-C282-5C73-6F5188B93F8A}"/>
              </a:ext>
            </a:extLst>
          </p:cNvPr>
          <p:cNvPicPr>
            <a:picLocks noChangeAspect="1"/>
          </p:cNvPicPr>
          <p:nvPr/>
        </p:nvPicPr>
        <p:blipFill>
          <a:blip r:embed="rId3"/>
          <a:stretch>
            <a:fillRect/>
          </a:stretch>
        </p:blipFill>
        <p:spPr>
          <a:xfrm>
            <a:off x="467620" y="881048"/>
            <a:ext cx="6805630" cy="5596760"/>
          </a:xfrm>
          <a:prstGeom prst="rect">
            <a:avLst/>
          </a:prstGeom>
        </p:spPr>
      </p:pic>
      <p:sp>
        <p:nvSpPr>
          <p:cNvPr id="4" name="Arrow: Right 3">
            <a:extLst>
              <a:ext uri="{FF2B5EF4-FFF2-40B4-BE49-F238E27FC236}">
                <a16:creationId xmlns:a16="http://schemas.microsoft.com/office/drawing/2014/main" id="{05EE7084-C5AE-5D15-0810-E6AAFE982EF5}"/>
              </a:ext>
            </a:extLst>
          </p:cNvPr>
          <p:cNvSpPr/>
          <p:nvPr/>
        </p:nvSpPr>
        <p:spPr>
          <a:xfrm>
            <a:off x="140676" y="3882683"/>
            <a:ext cx="309489" cy="253218"/>
          </a:xfrm>
          <a:prstGeom prst="rightArrow">
            <a:avLst/>
          </a:prstGeom>
          <a:solidFill>
            <a:srgbClr val="8FBB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60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4E44-4DE9-C6EB-32F5-DE38BCA20DC6}"/>
              </a:ext>
            </a:extLst>
          </p:cNvPr>
          <p:cNvSpPr>
            <a:spLocks noGrp="1"/>
          </p:cNvSpPr>
          <p:nvPr>
            <p:ph type="title"/>
          </p:nvPr>
        </p:nvSpPr>
        <p:spPr>
          <a:xfrm>
            <a:off x="628650" y="151200"/>
            <a:ext cx="7886700" cy="563231"/>
          </a:xfrm>
        </p:spPr>
        <p:txBody>
          <a:bodyPr/>
          <a:lstStyle/>
          <a:p>
            <a:r>
              <a:rPr lang="en-GB" dirty="0">
                <a:ea typeface="Calibri"/>
                <a:cs typeface="Calibri"/>
              </a:rPr>
              <a:t>Urgency to Act on Health Risks</a:t>
            </a:r>
            <a:endParaRPr lang="en-GB" dirty="0"/>
          </a:p>
        </p:txBody>
      </p:sp>
      <p:pic>
        <p:nvPicPr>
          <p:cNvPr id="3" name="Picture 2">
            <a:extLst>
              <a:ext uri="{FF2B5EF4-FFF2-40B4-BE49-F238E27FC236}">
                <a16:creationId xmlns:a16="http://schemas.microsoft.com/office/drawing/2014/main" id="{EBDEA007-457A-4789-58F3-B582B0BA2D4B}"/>
              </a:ext>
            </a:extLst>
          </p:cNvPr>
          <p:cNvPicPr>
            <a:picLocks noChangeAspect="1"/>
          </p:cNvPicPr>
          <p:nvPr/>
        </p:nvPicPr>
        <p:blipFill>
          <a:blip r:embed="rId2"/>
          <a:stretch>
            <a:fillRect/>
          </a:stretch>
        </p:blipFill>
        <p:spPr>
          <a:xfrm>
            <a:off x="333731" y="1308538"/>
            <a:ext cx="5118484" cy="4240925"/>
          </a:xfrm>
          <a:prstGeom prst="rect">
            <a:avLst/>
          </a:prstGeom>
        </p:spPr>
      </p:pic>
      <p:pic>
        <p:nvPicPr>
          <p:cNvPr id="4" name="Picture 3" descr="A screenshot of a cell phone&#10;&#10;AI-generated content may be incorrect.">
            <a:extLst>
              <a:ext uri="{FF2B5EF4-FFF2-40B4-BE49-F238E27FC236}">
                <a16:creationId xmlns:a16="http://schemas.microsoft.com/office/drawing/2014/main" id="{501D76D0-1E9D-1240-B3FF-26A981480667}"/>
              </a:ext>
            </a:extLst>
          </p:cNvPr>
          <p:cNvPicPr>
            <a:picLocks noChangeAspect="1"/>
          </p:cNvPicPr>
          <p:nvPr/>
        </p:nvPicPr>
        <p:blipFill>
          <a:blip r:embed="rId3"/>
          <a:stretch>
            <a:fillRect/>
          </a:stretch>
        </p:blipFill>
        <p:spPr>
          <a:xfrm>
            <a:off x="5455526" y="1309195"/>
            <a:ext cx="3687818" cy="4129252"/>
          </a:xfrm>
          <a:prstGeom prst="rect">
            <a:avLst/>
          </a:prstGeom>
        </p:spPr>
      </p:pic>
    </p:spTree>
    <p:extLst>
      <p:ext uri="{BB962C8B-B14F-4D97-AF65-F5344CB8AC3E}">
        <p14:creationId xmlns:p14="http://schemas.microsoft.com/office/powerpoint/2010/main" val="11866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6B05-2E96-F831-BE0C-79218DE2F899}"/>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91A0610-0B2E-2E04-D86A-6E34BBC0B224}"/>
              </a:ext>
            </a:extLst>
          </p:cNvPr>
          <p:cNvPicPr>
            <a:picLocks noGrp="1" noChangeAspect="1"/>
          </p:cNvPicPr>
          <p:nvPr>
            <p:ph idx="1"/>
          </p:nvPr>
        </p:nvPicPr>
        <p:blipFill>
          <a:blip r:embed="rId2"/>
          <a:stretch>
            <a:fillRect/>
          </a:stretch>
        </p:blipFill>
        <p:spPr>
          <a:xfrm>
            <a:off x="536097" y="1069093"/>
            <a:ext cx="8071944" cy="4312656"/>
          </a:xfrm>
        </p:spPr>
      </p:pic>
      <p:sp>
        <p:nvSpPr>
          <p:cNvPr id="2" name="Title 1">
            <a:extLst>
              <a:ext uri="{FF2B5EF4-FFF2-40B4-BE49-F238E27FC236}">
                <a16:creationId xmlns:a16="http://schemas.microsoft.com/office/drawing/2014/main" id="{C68A168C-7ECA-737E-F5B2-54FC20B16BBD}"/>
              </a:ext>
            </a:extLst>
          </p:cNvPr>
          <p:cNvSpPr>
            <a:spLocks noGrp="1"/>
          </p:cNvSpPr>
          <p:nvPr>
            <p:ph type="title"/>
          </p:nvPr>
        </p:nvSpPr>
        <p:spPr>
          <a:xfrm>
            <a:off x="628650" y="151200"/>
            <a:ext cx="7886700" cy="732154"/>
          </a:xfrm>
        </p:spPr>
        <p:txBody>
          <a:bodyPr anchor="t">
            <a:normAutofit/>
          </a:bodyPr>
          <a:lstStyle/>
          <a:p>
            <a:r>
              <a:rPr lang="en-GB" b="0"/>
              <a:t>Heat – Largest &amp; Most Urgent Hazard</a:t>
            </a:r>
            <a:endParaRPr lang="en-US"/>
          </a:p>
          <a:p>
            <a:endParaRPr lang="en-GB" b="0"/>
          </a:p>
        </p:txBody>
      </p:sp>
      <p:sp>
        <p:nvSpPr>
          <p:cNvPr id="9" name="TextBox 8">
            <a:extLst>
              <a:ext uri="{FF2B5EF4-FFF2-40B4-BE49-F238E27FC236}">
                <a16:creationId xmlns:a16="http://schemas.microsoft.com/office/drawing/2014/main" id="{C7619209-6092-60F1-5660-A779E35C3C8E}"/>
              </a:ext>
            </a:extLst>
          </p:cNvPr>
          <p:cNvSpPr txBox="1"/>
          <p:nvPr/>
        </p:nvSpPr>
        <p:spPr>
          <a:xfrm>
            <a:off x="637299" y="5633870"/>
            <a:ext cx="8074499" cy="872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28625" lvl="1">
              <a:lnSpc>
                <a:spcPct val="90000"/>
              </a:lnSpc>
              <a:spcBef>
                <a:spcPts val="500"/>
              </a:spcBef>
            </a:pPr>
            <a:r>
              <a:rPr lang="en-GB" sz="1900">
                <a:solidFill>
                  <a:srgbClr val="047B99"/>
                </a:solidFill>
                <a:ea typeface="+mn-lt"/>
                <a:cs typeface="+mn-lt"/>
              </a:rPr>
              <a:t>Urgent need to address heat stress through Heat Health Action Plans, considering strong role for EU and Member States </a:t>
            </a:r>
            <a:endParaRPr lang="en-US" sz="1900">
              <a:solidFill>
                <a:srgbClr val="047B99"/>
              </a:solidFill>
              <a:ea typeface="+mn-lt"/>
              <a:cs typeface="+mn-lt"/>
            </a:endParaRPr>
          </a:p>
          <a:p>
            <a:endParaRPr lang="en-GB" sz="1650">
              <a:ea typeface="Calibri"/>
              <a:cs typeface="Calibri"/>
            </a:endParaRPr>
          </a:p>
        </p:txBody>
      </p:sp>
      <p:sp>
        <p:nvSpPr>
          <p:cNvPr id="3" name="Rectangle: Rounded Corners 2">
            <a:extLst>
              <a:ext uri="{FF2B5EF4-FFF2-40B4-BE49-F238E27FC236}">
                <a16:creationId xmlns:a16="http://schemas.microsoft.com/office/drawing/2014/main" id="{D1B42A08-C80B-2C4D-98CA-4FF2366C22A6}"/>
              </a:ext>
            </a:extLst>
          </p:cNvPr>
          <p:cNvSpPr/>
          <p:nvPr/>
        </p:nvSpPr>
        <p:spPr>
          <a:xfrm>
            <a:off x="521596" y="2011679"/>
            <a:ext cx="3448282" cy="12413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9D395FDB-7960-FEC0-482D-8E8795F21BFC}"/>
              </a:ext>
            </a:extLst>
          </p:cNvPr>
          <p:cNvSpPr/>
          <p:nvPr/>
        </p:nvSpPr>
        <p:spPr>
          <a:xfrm>
            <a:off x="7762333" y="2016167"/>
            <a:ext cx="749468" cy="11974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14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62F1-FAE1-8E1E-6705-0E1B397F92E8}"/>
              </a:ext>
            </a:extLst>
          </p:cNvPr>
          <p:cNvSpPr>
            <a:spLocks noGrp="1"/>
          </p:cNvSpPr>
          <p:nvPr>
            <p:ph type="title"/>
          </p:nvPr>
        </p:nvSpPr>
        <p:spPr>
          <a:xfrm>
            <a:off x="628650" y="151200"/>
            <a:ext cx="7886700" cy="563231"/>
          </a:xfrm>
        </p:spPr>
        <p:txBody>
          <a:bodyPr/>
          <a:lstStyle/>
          <a:p>
            <a:r>
              <a:rPr lang="en-GB" dirty="0">
                <a:solidFill>
                  <a:srgbClr val="8FBB3F"/>
                </a:solidFill>
                <a:latin typeface="Calibri"/>
                <a:ea typeface="Calibri"/>
                <a:cs typeface="Calibri"/>
              </a:rPr>
              <a:t>Presence of HHAPs in Europe</a:t>
            </a:r>
            <a:endParaRPr lang="en-US" dirty="0"/>
          </a:p>
        </p:txBody>
      </p:sp>
      <p:pic>
        <p:nvPicPr>
          <p:cNvPr id="5" name="Content Placeholder 4" descr="A map of europe with different colored areas&#10;&#10;AI-generated content may be incorrect.">
            <a:extLst>
              <a:ext uri="{FF2B5EF4-FFF2-40B4-BE49-F238E27FC236}">
                <a16:creationId xmlns:a16="http://schemas.microsoft.com/office/drawing/2014/main" id="{2821BC38-C992-D294-0DE0-45BA59CDD8D6}"/>
              </a:ext>
            </a:extLst>
          </p:cNvPr>
          <p:cNvPicPr>
            <a:picLocks noGrp="1" noChangeAspect="1"/>
          </p:cNvPicPr>
          <p:nvPr>
            <p:ph idx="1"/>
          </p:nvPr>
        </p:nvPicPr>
        <p:blipFill>
          <a:blip r:embed="rId3"/>
          <a:stretch>
            <a:fillRect/>
          </a:stretch>
        </p:blipFill>
        <p:spPr>
          <a:xfrm>
            <a:off x="1552972" y="894756"/>
            <a:ext cx="6038192" cy="5355014"/>
          </a:xfrm>
        </p:spPr>
      </p:pic>
    </p:spTree>
    <p:extLst>
      <p:ext uri="{BB962C8B-B14F-4D97-AF65-F5344CB8AC3E}">
        <p14:creationId xmlns:p14="http://schemas.microsoft.com/office/powerpoint/2010/main" val="74988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1">
          <a:extLst>
            <a:ext uri="{FF2B5EF4-FFF2-40B4-BE49-F238E27FC236}">
              <a16:creationId xmlns:a16="http://schemas.microsoft.com/office/drawing/2014/main" id="{75919396-3B5A-4709-8B2E-68CB9C55D311}"/>
            </a:ext>
          </a:extLst>
        </p:cNvPr>
        <p:cNvGrpSpPr/>
        <p:nvPr/>
      </p:nvGrpSpPr>
      <p:grpSpPr>
        <a:xfrm>
          <a:off x="0" y="0"/>
          <a:ext cx="0" cy="0"/>
          <a:chOff x="0" y="0"/>
          <a:chExt cx="0" cy="0"/>
        </a:xfrm>
      </p:grpSpPr>
      <p:sp>
        <p:nvSpPr>
          <p:cNvPr id="402" name="Google Shape;402;p11">
            <a:extLst>
              <a:ext uri="{FF2B5EF4-FFF2-40B4-BE49-F238E27FC236}">
                <a16:creationId xmlns:a16="http://schemas.microsoft.com/office/drawing/2014/main" id="{F0B93AAC-F6F5-9204-C9E1-CD12E3C0F8F1}"/>
              </a:ext>
            </a:extLst>
          </p:cNvPr>
          <p:cNvSpPr txBox="1">
            <a:spLocks noGrp="1"/>
          </p:cNvSpPr>
          <p:nvPr>
            <p:ph type="title"/>
          </p:nvPr>
        </p:nvSpPr>
        <p:spPr>
          <a:xfrm>
            <a:off x="250277" y="3778224"/>
            <a:ext cx="7886700" cy="8603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700"/>
              <a:buFont typeface="Calibri"/>
              <a:buNone/>
            </a:pPr>
            <a:r>
              <a:rPr lang="en-US" sz="2700"/>
              <a:t>Thank you </a:t>
            </a:r>
            <a:br>
              <a:rPr lang="en-US" sz="2700"/>
            </a:br>
            <a:endParaRPr sz="2700"/>
          </a:p>
        </p:txBody>
      </p:sp>
      <p:sp>
        <p:nvSpPr>
          <p:cNvPr id="403" name="Google Shape;403;p11">
            <a:extLst>
              <a:ext uri="{FF2B5EF4-FFF2-40B4-BE49-F238E27FC236}">
                <a16:creationId xmlns:a16="http://schemas.microsoft.com/office/drawing/2014/main" id="{8D8E6CEF-1329-2578-A281-DCEFB430A7A8}"/>
              </a:ext>
            </a:extLst>
          </p:cNvPr>
          <p:cNvSpPr txBox="1">
            <a:spLocks noGrp="1"/>
          </p:cNvSpPr>
          <p:nvPr>
            <p:ph type="body" idx="1"/>
          </p:nvPr>
        </p:nvSpPr>
        <p:spPr>
          <a:xfrm>
            <a:off x="250825" y="4741863"/>
            <a:ext cx="4614138" cy="1866900"/>
          </a:xfrm>
          <a:prstGeom prst="rect">
            <a:avLst/>
          </a:prstGeom>
          <a:noFill/>
          <a:ln>
            <a:noFill/>
          </a:ln>
        </p:spPr>
        <p:txBody>
          <a:bodyPr spcFirstLastPara="1" wrap="square" lIns="91425" tIns="45700" rIns="91425" bIns="45700" anchor="t" anchorCtr="0">
            <a:normAutofit/>
          </a:bodyPr>
          <a:lstStyle/>
          <a:p>
            <a:pPr marL="0" indent="0">
              <a:lnSpc>
                <a:spcPct val="80000"/>
              </a:lnSpc>
              <a:spcBef>
                <a:spcPts val="0"/>
              </a:spcBef>
            </a:pPr>
            <a:r>
              <a:rPr lang="en-US" b="1"/>
              <a:t>Claudio Lanza </a:t>
            </a:r>
            <a:endParaRPr lang="en-US"/>
          </a:p>
          <a:p>
            <a:pPr marL="0" indent="0">
              <a:lnSpc>
                <a:spcPct val="80000"/>
              </a:lnSpc>
              <a:spcBef>
                <a:spcPts val="0"/>
              </a:spcBef>
            </a:pPr>
            <a:r>
              <a:rPr lang="en-US" b="1"/>
              <a:t>Senior Policy and Advocacy Officer </a:t>
            </a:r>
            <a:endParaRPr lang="en-US"/>
          </a:p>
          <a:p>
            <a:pPr marL="0" indent="0">
              <a:lnSpc>
                <a:spcPct val="80000"/>
              </a:lnSpc>
              <a:spcBef>
                <a:spcPts val="0"/>
              </a:spcBef>
            </a:pPr>
            <a:r>
              <a:rPr lang="en-US" b="1">
                <a:hlinkClick r:id="rId3"/>
              </a:rPr>
              <a:t>claudio</a:t>
            </a:r>
            <a:r>
              <a:rPr lang="en-US">
                <a:hlinkClick r:id="rId3"/>
              </a:rPr>
              <a:t>@env-health.org</a:t>
            </a:r>
            <a:endParaRPr lang="en-US">
              <a:ea typeface="Calibri"/>
              <a:cs typeface="Calibri"/>
            </a:endParaRPr>
          </a:p>
          <a:p>
            <a:pPr marL="0" indent="0">
              <a:lnSpc>
                <a:spcPct val="80000"/>
              </a:lnSpc>
              <a:spcBef>
                <a:spcPts val="0"/>
              </a:spcBef>
            </a:pPr>
            <a:endParaRPr lang="en-US"/>
          </a:p>
          <a:p>
            <a:pPr marL="0" indent="0">
              <a:lnSpc>
                <a:spcPct val="80000"/>
              </a:lnSpc>
              <a:spcBef>
                <a:spcPts val="0"/>
              </a:spcBef>
            </a:pPr>
            <a:r>
              <a:rPr lang="en-US"/>
              <a:t>MUNDO MADOU</a:t>
            </a:r>
            <a:endParaRPr lang="en-US">
              <a:ea typeface="Calibri"/>
              <a:cs typeface="Calibri"/>
            </a:endParaRPr>
          </a:p>
          <a:p>
            <a:pPr marL="0" lvl="0" indent="0" algn="l" rtl="0">
              <a:lnSpc>
                <a:spcPct val="80000"/>
              </a:lnSpc>
              <a:spcBef>
                <a:spcPts val="1000"/>
              </a:spcBef>
              <a:spcAft>
                <a:spcPts val="0"/>
              </a:spcAft>
              <a:buClr>
                <a:schemeClr val="dk2"/>
              </a:buClr>
              <a:buSzPts val="1600"/>
              <a:buNone/>
            </a:pPr>
            <a:r>
              <a:rPr lang="en-US"/>
              <a:t>Avenue des Arts 7/8, B-1210 </a:t>
            </a:r>
            <a:r>
              <a:rPr lang="en-US" err="1"/>
              <a:t>Bruxelles</a:t>
            </a:r>
            <a:endParaRPr/>
          </a:p>
          <a:p>
            <a:pPr marL="0" lvl="0" indent="0" algn="l" rtl="0">
              <a:lnSpc>
                <a:spcPct val="80000"/>
              </a:lnSpc>
              <a:spcBef>
                <a:spcPts val="1000"/>
              </a:spcBef>
              <a:spcAft>
                <a:spcPts val="0"/>
              </a:spcAft>
              <a:buClr>
                <a:schemeClr val="dk2"/>
              </a:buClr>
              <a:buSzPts val="1600"/>
              <a:buNone/>
            </a:pPr>
            <a:r>
              <a:rPr lang="en-US" u="sng">
                <a:solidFill>
                  <a:schemeClr val="hlink"/>
                </a:solidFill>
                <a:hlinkClick r:id="rId4">
                  <a:extLst>
                    <a:ext uri="{A12FA001-AC4F-418D-AE19-62706E023703}">
                      <ahyp:hlinkClr xmlns:ahyp="http://schemas.microsoft.com/office/drawing/2018/hyperlinkcolor" val="tx"/>
                    </a:ext>
                  </a:extLst>
                </a:hlinkClick>
              </a:rPr>
              <a:t>www.env-health.org</a:t>
            </a:r>
            <a:endParaRPr>
              <a:solidFill>
                <a:schemeClr val="hlink"/>
              </a:solidFill>
            </a:endParaRPr>
          </a:p>
        </p:txBody>
      </p:sp>
      <p:pic>
        <p:nvPicPr>
          <p:cNvPr id="404" name="Google Shape;404;p11">
            <a:extLst>
              <a:ext uri="{FF2B5EF4-FFF2-40B4-BE49-F238E27FC236}">
                <a16:creationId xmlns:a16="http://schemas.microsoft.com/office/drawing/2014/main" id="{37937071-20A7-1113-3E4A-0D4AE3CD4478}"/>
              </a:ext>
            </a:extLst>
          </p:cNvPr>
          <p:cNvPicPr preferRelativeResize="0">
            <a:picLocks noGrp="1"/>
          </p:cNvPicPr>
          <p:nvPr>
            <p:ph type="pic" idx="2"/>
          </p:nvPr>
        </p:nvPicPr>
        <p:blipFill rotWithShape="1">
          <a:blip r:embed="rId5">
            <a:alphaModFix/>
          </a:blip>
          <a:srcRect t="24993" b="24993"/>
          <a:stretch/>
        </p:blipFill>
        <p:spPr>
          <a:xfrm>
            <a:off x="0" y="0"/>
            <a:ext cx="9144000" cy="3046413"/>
          </a:xfrm>
          <a:prstGeom prst="rect">
            <a:avLst/>
          </a:prstGeom>
          <a:solidFill>
            <a:srgbClr val="E7E7E7"/>
          </a:solidFill>
          <a:ln>
            <a:noFill/>
          </a:ln>
        </p:spPr>
      </p:pic>
      <p:pic>
        <p:nvPicPr>
          <p:cNvPr id="405" name="Google Shape;405;p11">
            <a:extLst>
              <a:ext uri="{FF2B5EF4-FFF2-40B4-BE49-F238E27FC236}">
                <a16:creationId xmlns:a16="http://schemas.microsoft.com/office/drawing/2014/main" id="{95859BD7-9A07-1FDE-B4A3-A34A44F91FB9}"/>
              </a:ext>
            </a:extLst>
          </p:cNvPr>
          <p:cNvPicPr preferRelativeResize="0"/>
          <p:nvPr/>
        </p:nvPicPr>
        <p:blipFill>
          <a:blip r:embed="rId6">
            <a:alphaModFix/>
          </a:blip>
          <a:stretch>
            <a:fillRect/>
          </a:stretch>
        </p:blipFill>
        <p:spPr>
          <a:xfrm>
            <a:off x="4079300" y="6061375"/>
            <a:ext cx="651701" cy="471199"/>
          </a:xfrm>
          <a:prstGeom prst="rect">
            <a:avLst/>
          </a:prstGeom>
          <a:noFill/>
          <a:ln>
            <a:noFill/>
          </a:ln>
        </p:spPr>
      </p:pic>
      <p:sp>
        <p:nvSpPr>
          <p:cNvPr id="406" name="Google Shape;406;p11">
            <a:extLst>
              <a:ext uri="{FF2B5EF4-FFF2-40B4-BE49-F238E27FC236}">
                <a16:creationId xmlns:a16="http://schemas.microsoft.com/office/drawing/2014/main" id="{81FC5BCC-B536-AE45-8517-CA30E7418441}"/>
              </a:ext>
            </a:extLst>
          </p:cNvPr>
          <p:cNvSpPr txBox="1"/>
          <p:nvPr/>
        </p:nvSpPr>
        <p:spPr>
          <a:xfrm>
            <a:off x="4731000" y="5652375"/>
            <a:ext cx="3339600" cy="956400"/>
          </a:xfrm>
          <a:prstGeom prst="rect">
            <a:avLst/>
          </a:prstGeom>
          <a:noFill/>
          <a:ln>
            <a:noFill/>
          </a:ln>
        </p:spPr>
        <p:txBody>
          <a:bodyPr spcFirstLastPara="1" wrap="square" lIns="91425" tIns="91425" rIns="91425" bIns="91425" anchor="t" anchorCtr="0">
            <a:spAutoFit/>
          </a:bodyPr>
          <a:lstStyle/>
          <a:p>
            <a:pPr marL="2547" marR="0" lvl="0" indent="9535" algn="just" rtl="0">
              <a:lnSpc>
                <a:spcPct val="101408"/>
              </a:lnSpc>
              <a:spcBef>
                <a:spcPts val="1400"/>
              </a:spcBef>
              <a:spcAft>
                <a:spcPts val="0"/>
              </a:spcAft>
              <a:buClr>
                <a:schemeClr val="dk1"/>
              </a:buClr>
              <a:buSzPts val="1100"/>
              <a:buFont typeface="Arial"/>
              <a:buNone/>
            </a:pPr>
            <a:r>
              <a:rPr lang="en-US" sz="704">
                <a:solidFill>
                  <a:schemeClr val="accent3"/>
                </a:solidFill>
                <a:latin typeface="Calibri"/>
                <a:ea typeface="Calibri"/>
                <a:cs typeface="Calibri"/>
                <a:sym typeface="Calibri"/>
              </a:rPr>
              <a:t>HEAL gratefully acknowledges the financial support of the European Union (EU) for the production of this publication. The responsibility for the content lies with  the authors and the views expressed in this publication do not necessarily reflect the views of the EU  institutions and funders. The European Climate, Infrastructure and Environment Executive Agency (CINEA)  and the funders are not responsible for any use that may be made of the information contained in  this publication.  </a:t>
            </a:r>
            <a:endParaRPr sz="704">
              <a:solidFill>
                <a:schemeClr val="accent3"/>
              </a:solidFill>
              <a:latin typeface="Calibri"/>
              <a:ea typeface="Calibri"/>
              <a:cs typeface="Calibri"/>
              <a:sym typeface="Calibri"/>
            </a:endParaRPr>
          </a:p>
          <a:p>
            <a:pPr marL="12082" lvl="0" indent="0" algn="l" rtl="0">
              <a:spcBef>
                <a:spcPts val="31"/>
              </a:spcBef>
              <a:spcAft>
                <a:spcPts val="0"/>
              </a:spcAft>
              <a:buClr>
                <a:schemeClr val="dk1"/>
              </a:buClr>
              <a:buSzPts val="1100"/>
              <a:buFont typeface="Arial"/>
              <a:buNone/>
            </a:pPr>
            <a:r>
              <a:rPr lang="en-US" sz="704">
                <a:solidFill>
                  <a:schemeClr val="accent3"/>
                </a:solidFill>
                <a:latin typeface="Calibri"/>
                <a:ea typeface="Calibri"/>
                <a:cs typeface="Calibri"/>
                <a:sym typeface="Calibri"/>
              </a:rPr>
              <a:t>HEAL EU transparency register number: 00723343929-96 </a:t>
            </a:r>
            <a:endParaRPr sz="704">
              <a:solidFill>
                <a:schemeClr val="accent3"/>
              </a:solidFill>
              <a:latin typeface="Calibri"/>
              <a:ea typeface="Calibri"/>
              <a:cs typeface="Calibri"/>
              <a:sym typeface="Calibri"/>
            </a:endParaRPr>
          </a:p>
        </p:txBody>
      </p:sp>
    </p:spTree>
    <p:extLst>
      <p:ext uri="{BB962C8B-B14F-4D97-AF65-F5344CB8AC3E}">
        <p14:creationId xmlns:p14="http://schemas.microsoft.com/office/powerpoint/2010/main" val="234501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091D1-55DF-2088-B8E4-C276B68B3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0202D-8AC0-6B3C-51EF-26BC7752441C}"/>
              </a:ext>
            </a:extLst>
          </p:cNvPr>
          <p:cNvSpPr>
            <a:spLocks noGrp="1"/>
          </p:cNvSpPr>
          <p:nvPr>
            <p:ph type="title"/>
          </p:nvPr>
        </p:nvSpPr>
        <p:spPr>
          <a:xfrm>
            <a:off x="628650" y="151200"/>
            <a:ext cx="7886700" cy="732154"/>
          </a:xfrm>
        </p:spPr>
        <p:txBody>
          <a:bodyPr anchor="t">
            <a:normAutofit/>
          </a:bodyPr>
          <a:lstStyle/>
          <a:p>
            <a:r>
              <a:rPr lang="en-GB"/>
              <a:t>Overview</a:t>
            </a:r>
          </a:p>
        </p:txBody>
      </p:sp>
      <p:graphicFrame>
        <p:nvGraphicFramePr>
          <p:cNvPr id="6" name="Content Placeholder 2">
            <a:extLst>
              <a:ext uri="{FF2B5EF4-FFF2-40B4-BE49-F238E27FC236}">
                <a16:creationId xmlns:a16="http://schemas.microsoft.com/office/drawing/2014/main" id="{CF14D215-0627-518B-2565-873FCDBD3239}"/>
              </a:ext>
            </a:extLst>
          </p:cNvPr>
          <p:cNvGraphicFramePr>
            <a:graphicFrameLocks noGrp="1"/>
          </p:cNvGraphicFramePr>
          <p:nvPr>
            <p:ph idx="1"/>
            <p:extLst>
              <p:ext uri="{D42A27DB-BD31-4B8C-83A1-F6EECF244321}">
                <p14:modId xmlns:p14="http://schemas.microsoft.com/office/powerpoint/2010/main" val="3793599856"/>
              </p:ext>
            </p:extLst>
          </p:nvPr>
        </p:nvGraphicFramePr>
        <p:xfrm>
          <a:off x="636601" y="1005842"/>
          <a:ext cx="7886700" cy="4707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40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82B0-47E3-B6CD-E6E4-8C2E51AAD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477C3-BA26-6A4C-8A4F-CEDA55FD8F91}"/>
              </a:ext>
            </a:extLst>
          </p:cNvPr>
          <p:cNvSpPr>
            <a:spLocks noGrp="1"/>
          </p:cNvSpPr>
          <p:nvPr>
            <p:ph type="title"/>
          </p:nvPr>
        </p:nvSpPr>
        <p:spPr>
          <a:xfrm>
            <a:off x="628650" y="151200"/>
            <a:ext cx="7886700" cy="563231"/>
          </a:xfrm>
        </p:spPr>
        <p:txBody>
          <a:bodyPr/>
          <a:lstStyle/>
          <a:p>
            <a:r>
              <a:rPr lang="en-GB">
                <a:ea typeface="Calibri"/>
                <a:cs typeface="Calibri"/>
              </a:rPr>
              <a:t>2025/26 – Key Climate Dates </a:t>
            </a:r>
            <a:endParaRPr lang="en-GB" b="0">
              <a:solidFill>
                <a:srgbClr val="000000"/>
              </a:solidFill>
              <a:ea typeface="Calibri"/>
              <a:cs typeface="Calibri"/>
            </a:endParaRPr>
          </a:p>
        </p:txBody>
      </p:sp>
      <p:graphicFrame>
        <p:nvGraphicFramePr>
          <p:cNvPr id="4" name="Content Placeholder 3">
            <a:extLst>
              <a:ext uri="{FF2B5EF4-FFF2-40B4-BE49-F238E27FC236}">
                <a16:creationId xmlns:a16="http://schemas.microsoft.com/office/drawing/2014/main" id="{260BCB71-A0BD-0687-B4E0-C8F88FF0A6F5}"/>
              </a:ext>
            </a:extLst>
          </p:cNvPr>
          <p:cNvGraphicFramePr>
            <a:graphicFrameLocks noGrp="1"/>
          </p:cNvGraphicFramePr>
          <p:nvPr>
            <p:ph idx="1"/>
          </p:nvPr>
        </p:nvGraphicFramePr>
        <p:xfrm>
          <a:off x="636588" y="1006475"/>
          <a:ext cx="7886693" cy="5361645"/>
        </p:xfrm>
        <a:graphic>
          <a:graphicData uri="http://schemas.openxmlformats.org/drawingml/2006/table">
            <a:tbl>
              <a:tblPr firstRow="1" bandRow="1">
                <a:tableStyleId>{F2DE63D5-997A-4646-A377-4702673A728D}</a:tableStyleId>
              </a:tblPr>
              <a:tblGrid>
                <a:gridCol w="773723">
                  <a:extLst>
                    <a:ext uri="{9D8B030D-6E8A-4147-A177-3AD203B41FA5}">
                      <a16:colId xmlns:a16="http://schemas.microsoft.com/office/drawing/2014/main" val="3039935281"/>
                    </a:ext>
                  </a:extLst>
                </a:gridCol>
                <a:gridCol w="7112970">
                  <a:extLst>
                    <a:ext uri="{9D8B030D-6E8A-4147-A177-3AD203B41FA5}">
                      <a16:colId xmlns:a16="http://schemas.microsoft.com/office/drawing/2014/main" val="248735659"/>
                    </a:ext>
                  </a:extLst>
                </a:gridCol>
              </a:tblGrid>
              <a:tr h="357443">
                <a:tc gridSpan="2">
                  <a:txBody>
                    <a:bodyPr/>
                    <a:lstStyle/>
                    <a:p>
                      <a:pPr lvl="0" algn="ctr">
                        <a:buNone/>
                      </a:pPr>
                      <a:r>
                        <a:rPr lang="en-GB" sz="1600">
                          <a:solidFill>
                            <a:schemeClr val="bg1"/>
                          </a:solidFill>
                        </a:rPr>
                        <a:t>2025/26</a:t>
                      </a:r>
                    </a:p>
                  </a:txBody>
                  <a:tcPr/>
                </a:tc>
                <a:tc hMerge="1">
                  <a:txBody>
                    <a:bodyPr/>
                    <a:lstStyle/>
                    <a:p>
                      <a:endParaRPr lang="en-US"/>
                    </a:p>
                  </a:txBody>
                  <a:tcPr marL="0" marR="0" marT="0" marB="0" horzOverflow="overflow"/>
                </a:tc>
                <a:extLst>
                  <a:ext uri="{0D108BD9-81ED-4DB2-BD59-A6C34878D82A}">
                    <a16:rowId xmlns:a16="http://schemas.microsoft.com/office/drawing/2014/main" val="1930016374"/>
                  </a:ext>
                </a:extLst>
              </a:tr>
              <a:tr h="357443">
                <a:tc>
                  <a:txBody>
                    <a:bodyPr/>
                    <a:lstStyle/>
                    <a:p>
                      <a:r>
                        <a:rPr lang="en-GB" sz="1600" b="1">
                          <a:solidFill>
                            <a:schemeClr val="tx2"/>
                          </a:solidFill>
                        </a:rPr>
                        <a:t>April </a:t>
                      </a:r>
                    </a:p>
                  </a:txBody>
                  <a:tcPr/>
                </a:tc>
                <a:tc>
                  <a:txBody>
                    <a:bodyPr/>
                    <a:lstStyle/>
                    <a:p>
                      <a:pPr marL="0" lvl="0" indent="0" algn="l">
                        <a:lnSpc>
                          <a:spcPct val="100000"/>
                        </a:lnSpc>
                        <a:buNone/>
                      </a:pPr>
                      <a:r>
                        <a:rPr lang="en-GB" sz="1600" b="1" i="0" u="none" strike="noStrike" baseline="0" noProof="0">
                          <a:solidFill>
                            <a:schemeClr val="tx2"/>
                          </a:solidFill>
                          <a:latin typeface="Calibri"/>
                        </a:rPr>
                        <a:t>28-29</a:t>
                      </a:r>
                      <a:r>
                        <a:rPr lang="en-GB" sz="1600" b="0" i="0" u="none" strike="noStrike" baseline="0" noProof="0">
                          <a:solidFill>
                            <a:schemeClr val="tx2"/>
                          </a:solidFill>
                          <a:latin typeface="Calibri"/>
                        </a:rPr>
                        <a:t> – Informal ENVI Council on climate disinformation and adaptation</a:t>
                      </a:r>
                    </a:p>
                  </a:txBody>
                  <a:tcPr/>
                </a:tc>
                <a:extLst>
                  <a:ext uri="{0D108BD9-81ED-4DB2-BD59-A6C34878D82A}">
                    <a16:rowId xmlns:a16="http://schemas.microsoft.com/office/drawing/2014/main" val="1231221192"/>
                  </a:ext>
                </a:extLst>
              </a:tr>
              <a:tr h="357443">
                <a:tc>
                  <a:txBody>
                    <a:bodyPr/>
                    <a:lstStyle/>
                    <a:p>
                      <a:r>
                        <a:rPr lang="en-GB" sz="1600" b="1">
                          <a:solidFill>
                            <a:schemeClr val="tx2"/>
                          </a:solidFill>
                        </a:rPr>
                        <a:t>May </a:t>
                      </a:r>
                    </a:p>
                  </a:txBody>
                  <a:tcPr/>
                </a:tc>
                <a:tc>
                  <a:txBody>
                    <a:bodyPr/>
                    <a:lstStyle/>
                    <a:p>
                      <a:r>
                        <a:rPr lang="en-GB" sz="1600" b="1">
                          <a:solidFill>
                            <a:schemeClr val="tx2"/>
                          </a:solidFill>
                        </a:rPr>
                        <a:t>05-06</a:t>
                      </a:r>
                      <a:r>
                        <a:rPr lang="en-GB" sz="1600">
                          <a:solidFill>
                            <a:schemeClr val="tx2"/>
                          </a:solidFill>
                        </a:rPr>
                        <a:t> – EU budget – Parliament votes position + deadline public consultation</a:t>
                      </a:r>
                    </a:p>
                  </a:txBody>
                  <a:tcPr/>
                </a:tc>
                <a:extLst>
                  <a:ext uri="{0D108BD9-81ED-4DB2-BD59-A6C34878D82A}">
                    <a16:rowId xmlns:a16="http://schemas.microsoft.com/office/drawing/2014/main" val="2780869027"/>
                  </a:ext>
                </a:extLst>
              </a:tr>
              <a:tr h="357443">
                <a:tc>
                  <a:txBody>
                    <a:bodyPr/>
                    <a:lstStyle/>
                    <a:p>
                      <a:r>
                        <a:rPr lang="en-GB" sz="1600" b="1">
                          <a:solidFill>
                            <a:schemeClr val="tx2"/>
                          </a:solidFill>
                        </a:rPr>
                        <a:t>June</a:t>
                      </a:r>
                      <a:r>
                        <a:rPr lang="en-GB" sz="1600">
                          <a:solidFill>
                            <a:schemeClr val="tx2"/>
                          </a:solidFill>
                        </a:rPr>
                        <a:t> </a:t>
                      </a:r>
                    </a:p>
                  </a:txBody>
                  <a:tcPr/>
                </a:tc>
                <a:tc>
                  <a:txBody>
                    <a:bodyPr/>
                    <a:lstStyle/>
                    <a:p>
                      <a:pPr marL="0" marR="0" lvl="0" indent="0" algn="l">
                        <a:lnSpc>
                          <a:spcPct val="100000"/>
                        </a:lnSpc>
                      </a:pPr>
                      <a:r>
                        <a:rPr lang="en-GB" sz="1600" b="1">
                          <a:solidFill>
                            <a:schemeClr val="tx2"/>
                          </a:solidFill>
                        </a:rPr>
                        <a:t>17 – </a:t>
                      </a:r>
                      <a:r>
                        <a:rPr lang="en-GB" sz="1600" b="0">
                          <a:solidFill>
                            <a:schemeClr val="tx2"/>
                          </a:solidFill>
                        </a:rPr>
                        <a:t>ENVI Council </a:t>
                      </a:r>
                      <a:r>
                        <a:rPr lang="en-GB" sz="1600">
                          <a:solidFill>
                            <a:schemeClr val="tx2"/>
                          </a:solidFill>
                        </a:rPr>
                        <a:t>debates 2040 target + agrees on NDC submission </a:t>
                      </a:r>
                      <a:endParaRPr lang="en-GB" sz="1600" b="0" i="0" u="none" strike="noStrike" baseline="0" noProof="0">
                        <a:solidFill>
                          <a:schemeClr val="tx2"/>
                        </a:solidFill>
                        <a:latin typeface="Calibri"/>
                      </a:endParaRPr>
                    </a:p>
                  </a:txBody>
                  <a:tcPr/>
                </a:tc>
                <a:extLst>
                  <a:ext uri="{0D108BD9-81ED-4DB2-BD59-A6C34878D82A}">
                    <a16:rowId xmlns:a16="http://schemas.microsoft.com/office/drawing/2014/main" val="441256762"/>
                  </a:ext>
                </a:extLst>
              </a:tr>
              <a:tr h="357443">
                <a:tc>
                  <a:txBody>
                    <a:bodyPr/>
                    <a:lstStyle/>
                    <a:p>
                      <a:pPr lvl="0">
                        <a:buNone/>
                      </a:pPr>
                      <a:r>
                        <a:rPr lang="en-GB" sz="1600" b="1">
                          <a:solidFill>
                            <a:schemeClr val="tx2"/>
                          </a:solidFill>
                        </a:rPr>
                        <a:t>June </a:t>
                      </a:r>
                    </a:p>
                  </a:txBody>
                  <a:tcPr/>
                </a:tc>
                <a:tc>
                  <a:txBody>
                    <a:bodyPr/>
                    <a:lstStyle/>
                    <a:p>
                      <a:pPr lvl="0" algn="l">
                        <a:lnSpc>
                          <a:spcPct val="100000"/>
                        </a:lnSpc>
                        <a:spcBef>
                          <a:spcPts val="0"/>
                        </a:spcBef>
                        <a:spcAft>
                          <a:spcPts val="0"/>
                        </a:spcAft>
                        <a:buNone/>
                      </a:pPr>
                      <a:r>
                        <a:rPr lang="en-GB" sz="1600" b="1" i="0" u="none" strike="noStrike" baseline="0" noProof="0">
                          <a:solidFill>
                            <a:schemeClr val="tx2"/>
                          </a:solidFill>
                          <a:latin typeface="Calibri"/>
                        </a:rPr>
                        <a:t>26-27</a:t>
                      </a:r>
                      <a:r>
                        <a:rPr lang="en-GB" sz="1600" b="0" i="0" u="none" strike="noStrike" baseline="0" noProof="0">
                          <a:solidFill>
                            <a:schemeClr val="tx2"/>
                          </a:solidFill>
                          <a:latin typeface="Calibri"/>
                        </a:rPr>
                        <a:t> – EUCO (might resolve contentious 2040 target standstill)</a:t>
                      </a:r>
                    </a:p>
                  </a:txBody>
                  <a:tcPr/>
                </a:tc>
                <a:extLst>
                  <a:ext uri="{0D108BD9-81ED-4DB2-BD59-A6C34878D82A}">
                    <a16:rowId xmlns:a16="http://schemas.microsoft.com/office/drawing/2014/main" val="2366062254"/>
                  </a:ext>
                </a:extLst>
              </a:tr>
              <a:tr h="357443">
                <a:tc>
                  <a:txBody>
                    <a:bodyPr/>
                    <a:lstStyle/>
                    <a:p>
                      <a:pPr lvl="0">
                        <a:buNone/>
                      </a:pPr>
                      <a:r>
                        <a:rPr lang="en-GB" sz="1600" b="1">
                          <a:solidFill>
                            <a:schemeClr val="tx2"/>
                          </a:solidFill>
                        </a:rPr>
                        <a:t>June</a:t>
                      </a:r>
                    </a:p>
                  </a:txBody>
                  <a:tcPr/>
                </a:tc>
                <a:tc>
                  <a:txBody>
                    <a:bodyPr/>
                    <a:lstStyle/>
                    <a:p>
                      <a:pPr lvl="0" algn="l">
                        <a:lnSpc>
                          <a:spcPct val="100000"/>
                        </a:lnSpc>
                        <a:spcBef>
                          <a:spcPts val="0"/>
                        </a:spcBef>
                        <a:spcAft>
                          <a:spcPts val="0"/>
                        </a:spcAft>
                        <a:buNone/>
                      </a:pPr>
                      <a:r>
                        <a:rPr lang="en-GB" sz="1600" b="1" i="0" u="none" strike="noStrike" baseline="0" noProof="0">
                          <a:solidFill>
                            <a:schemeClr val="tx2"/>
                          </a:solidFill>
                          <a:latin typeface="Calibri"/>
                        </a:rPr>
                        <a:t>30</a:t>
                      </a:r>
                      <a:r>
                        <a:rPr lang="en-GB" sz="1600" b="0" i="0" u="none" strike="noStrike" baseline="0" noProof="0">
                          <a:solidFill>
                            <a:schemeClr val="tx2"/>
                          </a:solidFill>
                          <a:latin typeface="Calibri"/>
                        </a:rPr>
                        <a:t> – Member States submit Social Climate Plans</a:t>
                      </a:r>
                    </a:p>
                  </a:txBody>
                  <a:tcPr/>
                </a:tc>
                <a:extLst>
                  <a:ext uri="{0D108BD9-81ED-4DB2-BD59-A6C34878D82A}">
                    <a16:rowId xmlns:a16="http://schemas.microsoft.com/office/drawing/2014/main" val="1700677332"/>
                  </a:ext>
                </a:extLst>
              </a:tr>
              <a:tr h="357443">
                <a:tc>
                  <a:txBody>
                    <a:bodyPr/>
                    <a:lstStyle/>
                    <a:p>
                      <a:pPr lvl="0">
                        <a:buNone/>
                      </a:pPr>
                      <a:endParaRPr lang="en-GB" sz="1600" b="1">
                        <a:solidFill>
                          <a:schemeClr val="tx2"/>
                        </a:solidFill>
                      </a:endParaRPr>
                    </a:p>
                  </a:txBody>
                  <a:tcPr/>
                </a:tc>
                <a:tc>
                  <a:txBody>
                    <a:bodyPr/>
                    <a:lstStyle/>
                    <a:p>
                      <a:pPr marL="0" lvl="0" indent="0" algn="l">
                        <a:lnSpc>
                          <a:spcPct val="100000"/>
                        </a:lnSpc>
                        <a:buNone/>
                      </a:pPr>
                      <a:r>
                        <a:rPr lang="en-GB" sz="1600" b="0" i="0" u="none" strike="noStrike" baseline="0" noProof="0">
                          <a:solidFill>
                            <a:schemeClr val="tx2"/>
                          </a:solidFill>
                          <a:latin typeface="Calibri"/>
                        </a:rPr>
                        <a:t>– Commission may publish 2040 target proposal + NDCs</a:t>
                      </a:r>
                    </a:p>
                  </a:txBody>
                  <a:tcPr/>
                </a:tc>
                <a:extLst>
                  <a:ext uri="{0D108BD9-81ED-4DB2-BD59-A6C34878D82A}">
                    <a16:rowId xmlns:a16="http://schemas.microsoft.com/office/drawing/2014/main" val="625035174"/>
                  </a:ext>
                </a:extLst>
              </a:tr>
              <a:tr h="357443">
                <a:tc>
                  <a:txBody>
                    <a:bodyPr/>
                    <a:lstStyle/>
                    <a:p>
                      <a:pPr lvl="0">
                        <a:buNone/>
                      </a:pPr>
                      <a:endParaRPr lang="en-GB" sz="1600" b="1">
                        <a:solidFill>
                          <a:schemeClr val="tx2"/>
                        </a:solidFill>
                      </a:endParaRPr>
                    </a:p>
                  </a:txBody>
                  <a:tcPr/>
                </a:tc>
                <a:tc>
                  <a:txBody>
                    <a:bodyPr/>
                    <a:lstStyle/>
                    <a:p>
                      <a:pPr marL="0" lvl="0" indent="0" algn="l">
                        <a:lnSpc>
                          <a:spcPct val="100000"/>
                        </a:lnSpc>
                        <a:buNone/>
                      </a:pPr>
                      <a:r>
                        <a:rPr lang="en-GB" sz="1600" b="0" i="0" u="none" strike="noStrike" baseline="0" noProof="0">
                          <a:solidFill>
                            <a:schemeClr val="tx2"/>
                          </a:solidFill>
                          <a:latin typeface="Calibri"/>
                        </a:rPr>
                        <a:t>– Commission public consultation on Climate Adaptation (Plan) ?</a:t>
                      </a:r>
                    </a:p>
                  </a:txBody>
                  <a:tcPr/>
                </a:tc>
                <a:extLst>
                  <a:ext uri="{0D108BD9-81ED-4DB2-BD59-A6C34878D82A}">
                    <a16:rowId xmlns:a16="http://schemas.microsoft.com/office/drawing/2014/main" val="2330022297"/>
                  </a:ext>
                </a:extLst>
              </a:tr>
              <a:tr h="357443">
                <a:tc>
                  <a:txBody>
                    <a:bodyPr/>
                    <a:lstStyle/>
                    <a:p>
                      <a:r>
                        <a:rPr lang="en-GB" sz="1600" b="1">
                          <a:solidFill>
                            <a:schemeClr val="tx2"/>
                          </a:solidFill>
                        </a:rPr>
                        <a:t>July </a:t>
                      </a:r>
                    </a:p>
                  </a:txBody>
                  <a:tcPr/>
                </a:tc>
                <a:tc>
                  <a:txBody>
                    <a:bodyPr/>
                    <a:lstStyle/>
                    <a:p>
                      <a:pPr lvl="0">
                        <a:buNone/>
                      </a:pPr>
                      <a:r>
                        <a:rPr lang="en-GB" sz="1600" b="1" i="0" u="none" strike="noStrike" baseline="0" noProof="0">
                          <a:solidFill>
                            <a:schemeClr val="tx2"/>
                          </a:solidFill>
                          <a:latin typeface="Calibri"/>
                        </a:rPr>
                        <a:t>01</a:t>
                      </a:r>
                      <a:r>
                        <a:rPr lang="en-GB" sz="1600" b="0" i="0" u="none" strike="noStrike" baseline="0" noProof="0">
                          <a:solidFill>
                            <a:schemeClr val="tx2"/>
                          </a:solidFill>
                          <a:latin typeface="Calibri"/>
                        </a:rPr>
                        <a:t> – Commission publishes EU long-term budget position </a:t>
                      </a:r>
                      <a:endParaRPr lang="en-US" sz="1600">
                        <a:solidFill>
                          <a:schemeClr val="tx2"/>
                        </a:solidFill>
                      </a:endParaRPr>
                    </a:p>
                  </a:txBody>
                  <a:tcPr/>
                </a:tc>
                <a:extLst>
                  <a:ext uri="{0D108BD9-81ED-4DB2-BD59-A6C34878D82A}">
                    <a16:rowId xmlns:a16="http://schemas.microsoft.com/office/drawing/2014/main" val="3902548766"/>
                  </a:ext>
                </a:extLst>
              </a:tr>
              <a:tr h="357443">
                <a:tc>
                  <a:txBody>
                    <a:bodyPr/>
                    <a:lstStyle/>
                    <a:p>
                      <a:pPr lvl="0">
                        <a:buNone/>
                      </a:pPr>
                      <a:r>
                        <a:rPr lang="en-GB" sz="1600" b="1">
                          <a:solidFill>
                            <a:schemeClr val="tx2"/>
                          </a:solidFill>
                        </a:rPr>
                        <a:t>July</a:t>
                      </a:r>
                    </a:p>
                  </a:txBody>
                  <a:tcPr/>
                </a:tc>
                <a:tc>
                  <a:txBody>
                    <a:bodyPr/>
                    <a:lstStyle/>
                    <a:p>
                      <a:pPr lvl="0" algn="l">
                        <a:lnSpc>
                          <a:spcPct val="100000"/>
                        </a:lnSpc>
                        <a:spcBef>
                          <a:spcPts val="0"/>
                        </a:spcBef>
                        <a:spcAft>
                          <a:spcPts val="0"/>
                        </a:spcAft>
                        <a:buNone/>
                      </a:pPr>
                      <a:r>
                        <a:rPr lang="en-GB" sz="1600" b="1" i="0" u="none" strike="noStrike" baseline="0" noProof="0">
                          <a:solidFill>
                            <a:schemeClr val="tx2"/>
                          </a:solidFill>
                          <a:latin typeface="Calibri"/>
                        </a:rPr>
                        <a:t>10-11</a:t>
                      </a:r>
                      <a:r>
                        <a:rPr lang="en-GB" sz="1600" b="0" i="0" u="none" strike="noStrike" baseline="0" noProof="0">
                          <a:solidFill>
                            <a:schemeClr val="tx2"/>
                          </a:solidFill>
                          <a:latin typeface="Calibri"/>
                        </a:rPr>
                        <a:t> – Informal ENVI Council should agree on 2040 target </a:t>
                      </a:r>
                    </a:p>
                  </a:txBody>
                  <a:tcPr/>
                </a:tc>
                <a:extLst>
                  <a:ext uri="{0D108BD9-81ED-4DB2-BD59-A6C34878D82A}">
                    <a16:rowId xmlns:a16="http://schemas.microsoft.com/office/drawing/2014/main" val="929979108"/>
                  </a:ext>
                </a:extLst>
              </a:tr>
              <a:tr h="357443">
                <a:tc>
                  <a:txBody>
                    <a:bodyPr/>
                    <a:lstStyle/>
                    <a:p>
                      <a:r>
                        <a:rPr lang="en-GB" sz="1600" b="1">
                          <a:solidFill>
                            <a:schemeClr val="tx2"/>
                          </a:solidFill>
                        </a:rPr>
                        <a:t>Fall </a:t>
                      </a:r>
                    </a:p>
                  </a:txBody>
                  <a:tcPr/>
                </a:tc>
                <a:tc>
                  <a:txBody>
                    <a:bodyPr/>
                    <a:lstStyle/>
                    <a:p>
                      <a:pPr marL="0" lvl="0" indent="0" algn="l">
                        <a:lnSpc>
                          <a:spcPct val="100000"/>
                        </a:lnSpc>
                        <a:buNone/>
                      </a:pPr>
                      <a:r>
                        <a:rPr lang="en-GB" sz="1600" b="0" i="0" u="none" strike="noStrike" baseline="0" noProof="0">
                          <a:solidFill>
                            <a:schemeClr val="tx2"/>
                          </a:solidFill>
                          <a:latin typeface="Calibri"/>
                        </a:rPr>
                        <a:t>– Final interinstitutional agreement on 2040 target</a:t>
                      </a:r>
                    </a:p>
                  </a:txBody>
                  <a:tcPr/>
                </a:tc>
                <a:extLst>
                  <a:ext uri="{0D108BD9-81ED-4DB2-BD59-A6C34878D82A}">
                    <a16:rowId xmlns:a16="http://schemas.microsoft.com/office/drawing/2014/main" val="431655797"/>
                  </a:ext>
                </a:extLst>
              </a:tr>
              <a:tr h="357443">
                <a:tc>
                  <a:txBody>
                    <a:bodyPr/>
                    <a:lstStyle/>
                    <a:p>
                      <a:pPr lvl="0">
                        <a:buNone/>
                      </a:pPr>
                      <a:endParaRPr lang="en-GB" sz="1600" b="1">
                        <a:solidFill>
                          <a:schemeClr val="tx2"/>
                        </a:solidFill>
                      </a:endParaRPr>
                    </a:p>
                  </a:txBody>
                  <a:tcPr/>
                </a:tc>
                <a:tc>
                  <a:txBody>
                    <a:bodyPr/>
                    <a:lstStyle/>
                    <a:p>
                      <a:pPr marL="0" lvl="0" indent="0" algn="l">
                        <a:lnSpc>
                          <a:spcPct val="100000"/>
                        </a:lnSpc>
                        <a:buNone/>
                      </a:pPr>
                      <a:r>
                        <a:rPr lang="en-GB" sz="1600" b="0" i="0" u="none" strike="noStrike" baseline="0" noProof="0">
                          <a:solidFill>
                            <a:schemeClr val="tx2"/>
                          </a:solidFill>
                          <a:latin typeface="Calibri"/>
                        </a:rPr>
                        <a:t>– Commission Climate Adaptation Impact Assessment ?</a:t>
                      </a:r>
                    </a:p>
                  </a:txBody>
                  <a:tcPr/>
                </a:tc>
                <a:extLst>
                  <a:ext uri="{0D108BD9-81ED-4DB2-BD59-A6C34878D82A}">
                    <a16:rowId xmlns:a16="http://schemas.microsoft.com/office/drawing/2014/main" val="550034659"/>
                  </a:ext>
                </a:extLst>
              </a:tr>
              <a:tr h="357443">
                <a:tc>
                  <a:txBody>
                    <a:bodyPr/>
                    <a:lstStyle/>
                    <a:p>
                      <a:pPr marL="0" lvl="0" indent="0" algn="l">
                        <a:lnSpc>
                          <a:spcPct val="100000"/>
                        </a:lnSpc>
                        <a:buNone/>
                      </a:pPr>
                      <a:r>
                        <a:rPr lang="en-GB" sz="1600" b="1" u="none" strike="noStrike" baseline="0" noProof="0">
                          <a:solidFill>
                            <a:schemeClr val="tx2"/>
                          </a:solidFill>
                        </a:rPr>
                        <a:t>25/26</a:t>
                      </a:r>
                    </a:p>
                  </a:txBody>
                  <a:tcPr/>
                </a:tc>
                <a:tc>
                  <a:txBody>
                    <a:bodyPr/>
                    <a:lstStyle/>
                    <a:p>
                      <a:pPr marL="0" lvl="0" indent="0" algn="l">
                        <a:lnSpc>
                          <a:spcPct val="100000"/>
                        </a:lnSpc>
                        <a:buNone/>
                      </a:pPr>
                      <a:r>
                        <a:rPr lang="en-GB" sz="1600" b="0" i="0" u="none" strike="noStrike" baseline="0" noProof="0">
                          <a:solidFill>
                            <a:schemeClr val="tx2"/>
                          </a:solidFill>
                          <a:latin typeface="Calibri"/>
                        </a:rPr>
                        <a:t>– Public consultations on the Climate policy package</a:t>
                      </a:r>
                    </a:p>
                  </a:txBody>
                  <a:tcPr/>
                </a:tc>
                <a:extLst>
                  <a:ext uri="{0D108BD9-81ED-4DB2-BD59-A6C34878D82A}">
                    <a16:rowId xmlns:a16="http://schemas.microsoft.com/office/drawing/2014/main" val="2072821364"/>
                  </a:ext>
                </a:extLst>
              </a:tr>
              <a:tr h="357443">
                <a:tc>
                  <a:txBody>
                    <a:bodyPr/>
                    <a:lstStyle/>
                    <a:p>
                      <a:pPr marL="0" lvl="0" indent="0" algn="l">
                        <a:lnSpc>
                          <a:spcPct val="100000"/>
                        </a:lnSpc>
                        <a:buNone/>
                      </a:pPr>
                      <a:r>
                        <a:rPr lang="en-GB" sz="1600" b="1" u="none" strike="noStrike" baseline="0" noProof="0">
                          <a:solidFill>
                            <a:schemeClr val="tx2"/>
                          </a:solidFill>
                        </a:rPr>
                        <a:t>2026</a:t>
                      </a:r>
                    </a:p>
                  </a:txBody>
                  <a:tcPr/>
                </a:tc>
                <a:tc>
                  <a:txBody>
                    <a:bodyPr/>
                    <a:lstStyle/>
                    <a:p>
                      <a:pPr marL="0" lvl="0" indent="0" algn="l">
                        <a:lnSpc>
                          <a:spcPct val="100000"/>
                        </a:lnSpc>
                        <a:buNone/>
                      </a:pPr>
                      <a:r>
                        <a:rPr lang="en-GB" sz="1600" b="0" i="0" u="none" strike="noStrike" baseline="0" noProof="0">
                          <a:solidFill>
                            <a:schemeClr val="tx2"/>
                          </a:solidFill>
                          <a:latin typeface="Calibri"/>
                        </a:rPr>
                        <a:t>– Publication of proposed ﻿policy package </a:t>
                      </a:r>
                      <a:endParaRPr lang="en-US" sz="1600">
                        <a:solidFill>
                          <a:schemeClr val="tx2"/>
                        </a:solidFill>
                      </a:endParaRPr>
                    </a:p>
                  </a:txBody>
                  <a:tcPr/>
                </a:tc>
                <a:extLst>
                  <a:ext uri="{0D108BD9-81ED-4DB2-BD59-A6C34878D82A}">
                    <a16:rowId xmlns:a16="http://schemas.microsoft.com/office/drawing/2014/main" val="3688077996"/>
                  </a:ext>
                </a:extLst>
              </a:tr>
              <a:tr h="357443">
                <a:tc>
                  <a:txBody>
                    <a:bodyPr/>
                    <a:lstStyle/>
                    <a:p>
                      <a:pPr marL="0" lvl="0" indent="0" algn="l">
                        <a:lnSpc>
                          <a:spcPct val="100000"/>
                        </a:lnSpc>
                        <a:buNone/>
                      </a:pPr>
                      <a:r>
                        <a:rPr lang="en-GB" sz="1600" b="1" u="none" strike="noStrike" baseline="0" noProof="0">
                          <a:solidFill>
                            <a:schemeClr val="tx2"/>
                          </a:solidFill>
                        </a:rPr>
                        <a:t>2026</a:t>
                      </a:r>
                    </a:p>
                  </a:txBody>
                  <a:tcPr/>
                </a:tc>
                <a:tc>
                  <a:txBody>
                    <a:bodyPr/>
                    <a:lstStyle/>
                    <a:p>
                      <a:pPr marL="0" lvl="0" indent="0" algn="l">
                        <a:lnSpc>
                          <a:spcPct val="100000"/>
                        </a:lnSpc>
                        <a:buNone/>
                      </a:pPr>
                      <a:r>
                        <a:rPr lang="en-GB" sz="1600" b="0" i="0" u="none" strike="noStrike" baseline="0" noProof="0">
                          <a:solidFill>
                            <a:schemeClr val="tx2"/>
                          </a:solidFill>
                          <a:latin typeface="Calibri"/>
                        </a:rPr>
                        <a:t>– Commission publishes Climate Adaptation Plan</a:t>
                      </a:r>
                    </a:p>
                  </a:txBody>
                  <a:tcPr/>
                </a:tc>
                <a:extLst>
                  <a:ext uri="{0D108BD9-81ED-4DB2-BD59-A6C34878D82A}">
                    <a16:rowId xmlns:a16="http://schemas.microsoft.com/office/drawing/2014/main" val="874422610"/>
                  </a:ext>
                </a:extLst>
              </a:tr>
            </a:tbl>
          </a:graphicData>
        </a:graphic>
      </p:graphicFrame>
      <p:sp>
        <p:nvSpPr>
          <p:cNvPr id="3" name="Rectangle 2">
            <a:extLst>
              <a:ext uri="{FF2B5EF4-FFF2-40B4-BE49-F238E27FC236}">
                <a16:creationId xmlns:a16="http://schemas.microsoft.com/office/drawing/2014/main" id="{3D7CF66F-4052-A45B-C373-72A778ADDD57}"/>
              </a:ext>
            </a:extLst>
          </p:cNvPr>
          <p:cNvSpPr/>
          <p:nvPr/>
        </p:nvSpPr>
        <p:spPr>
          <a:xfrm>
            <a:off x="630476" y="2046719"/>
            <a:ext cx="4077961" cy="41510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720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0682-947E-2139-F5CD-5B78853D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9041A-C77C-2B57-DCA3-720DC1D439AA}"/>
              </a:ext>
            </a:extLst>
          </p:cNvPr>
          <p:cNvSpPr>
            <a:spLocks noGrp="1"/>
          </p:cNvSpPr>
          <p:nvPr>
            <p:ph type="title"/>
          </p:nvPr>
        </p:nvSpPr>
        <p:spPr>
          <a:xfrm>
            <a:off x="628650" y="151200"/>
            <a:ext cx="7886700" cy="615553"/>
          </a:xfrm>
        </p:spPr>
        <p:txBody>
          <a:bodyPr/>
          <a:lstStyle/>
          <a:p>
            <a:pPr>
              <a:lnSpc>
                <a:spcPct val="100000"/>
              </a:lnSpc>
              <a:spcBef>
                <a:spcPts val="0"/>
              </a:spcBef>
            </a:pPr>
            <a:r>
              <a:rPr lang="en-US" b="0" dirty="0">
                <a:ea typeface="+mn-lt"/>
                <a:cs typeface="+mn-lt"/>
              </a:rPr>
              <a:t>EU Update 1/2</a:t>
            </a:r>
            <a:endParaRPr lang="en-US" dirty="0"/>
          </a:p>
        </p:txBody>
      </p:sp>
      <p:sp>
        <p:nvSpPr>
          <p:cNvPr id="3" name="Content Placeholder 2">
            <a:extLst>
              <a:ext uri="{FF2B5EF4-FFF2-40B4-BE49-F238E27FC236}">
                <a16:creationId xmlns:a16="http://schemas.microsoft.com/office/drawing/2014/main" id="{88BBE63B-F5AB-BE61-0AA3-1402A6E6E05C}"/>
              </a:ext>
            </a:extLst>
          </p:cNvPr>
          <p:cNvSpPr>
            <a:spLocks noGrp="1"/>
          </p:cNvSpPr>
          <p:nvPr>
            <p:ph idx="1"/>
          </p:nvPr>
        </p:nvSpPr>
        <p:spPr>
          <a:xfrm>
            <a:off x="625818" y="1005842"/>
            <a:ext cx="7889601" cy="4995636"/>
          </a:xfrm>
        </p:spPr>
        <p:txBody>
          <a:bodyPr vert="horz" lIns="91440" tIns="45720" rIns="91440" bIns="45720" rtlCol="0" anchor="t">
            <a:noAutofit/>
          </a:bodyPr>
          <a:lstStyle/>
          <a:p>
            <a:r>
              <a:rPr lang="en-US" b="1" dirty="0">
                <a:ea typeface="Calibri"/>
                <a:cs typeface="Calibri"/>
              </a:rPr>
              <a:t>Climate Adaptation Plan</a:t>
            </a:r>
            <a:endParaRPr lang="en-US" dirty="0">
              <a:solidFill>
                <a:srgbClr val="000000"/>
              </a:solidFill>
              <a:ea typeface="Calibri"/>
              <a:cs typeface="Calibri"/>
            </a:endParaRPr>
          </a:p>
          <a:p>
            <a:pPr lvl="1">
              <a:buFont typeface="Courier New,monospace" panose="020B0604020202020204" pitchFamily="34" charset="0"/>
              <a:buChar char="o"/>
            </a:pPr>
            <a:r>
              <a:rPr lang="en-US" dirty="0">
                <a:ea typeface="Calibri"/>
                <a:cs typeface="Calibri"/>
              </a:rPr>
              <a:t>New climate risk assessment from the agency </a:t>
            </a:r>
            <a:endParaRPr lang="en-GB" dirty="0">
              <a:solidFill>
                <a:srgbClr val="000000"/>
              </a:solidFill>
              <a:ea typeface="Calibri"/>
              <a:cs typeface="Calibri"/>
            </a:endParaRPr>
          </a:p>
          <a:p>
            <a:pPr lvl="1">
              <a:buFont typeface="Courier New,monospace" panose="020B0604020202020204" pitchFamily="34" charset="0"/>
              <a:buChar char="o"/>
            </a:pPr>
            <a:r>
              <a:rPr lang="en-US" dirty="0">
                <a:ea typeface="Calibri"/>
                <a:cs typeface="Calibri"/>
              </a:rPr>
              <a:t>Increasing funding for regions and cities to be accelerated</a:t>
            </a:r>
            <a:endParaRPr lang="en-GB" dirty="0">
              <a:solidFill>
                <a:srgbClr val="000000"/>
              </a:solidFill>
              <a:ea typeface="Calibri"/>
              <a:cs typeface="Calibri"/>
            </a:endParaRPr>
          </a:p>
          <a:p>
            <a:pPr lvl="1">
              <a:buFont typeface="Courier New,monospace" panose="020B0604020202020204" pitchFamily="34" charset="0"/>
              <a:buChar char="o"/>
            </a:pPr>
            <a:r>
              <a:rPr lang="en-US" dirty="0">
                <a:ea typeface="Calibri"/>
                <a:cs typeface="Calibri"/>
              </a:rPr>
              <a:t>New methods of increasing the resilience of cities discussed </a:t>
            </a:r>
            <a:endParaRPr lang="en-GB" dirty="0">
              <a:solidFill>
                <a:srgbClr val="000000"/>
              </a:solidFill>
              <a:ea typeface="Calibri"/>
              <a:cs typeface="Calibri"/>
            </a:endParaRPr>
          </a:p>
          <a:p>
            <a:pPr lvl="1">
              <a:buFont typeface="Courier New,monospace" panose="020B0604020202020204" pitchFamily="34" charset="0"/>
              <a:buChar char="o"/>
            </a:pPr>
            <a:r>
              <a:rPr lang="en-US" dirty="0">
                <a:ea typeface="Calibri"/>
                <a:cs typeface="Calibri"/>
              </a:rPr>
              <a:t>Proposal to create European database of new technologies in Member States in the process of energy transformation, energy independence</a:t>
            </a:r>
            <a:endParaRPr lang="en-US" b="1" dirty="0">
              <a:ea typeface="Calibri"/>
              <a:cs typeface="Calibri"/>
            </a:endParaRPr>
          </a:p>
          <a:p>
            <a:pPr marL="457200" lvl="1" indent="0">
              <a:buNone/>
            </a:pPr>
            <a:endParaRPr lang="en-US">
              <a:ea typeface="Calibri"/>
              <a:cs typeface="Calibri"/>
            </a:endParaRPr>
          </a:p>
          <a:p>
            <a:r>
              <a:rPr lang="en-GB" b="1" dirty="0">
                <a:ea typeface="Calibri"/>
                <a:cs typeface="Calibri"/>
              </a:rPr>
              <a:t>European Climate Law – 2040 Revision</a:t>
            </a:r>
            <a:endParaRPr lang="en-US" b="1" dirty="0">
              <a:ea typeface="Calibri" panose="020F0502020204030204"/>
              <a:cs typeface="Calibri" panose="020F0502020204030204"/>
            </a:endParaRPr>
          </a:p>
          <a:p>
            <a:pPr lvl="1">
              <a:buFont typeface="Courier New" panose="020B0604020202020204" pitchFamily="34" charset="0"/>
              <a:buChar char="o"/>
            </a:pPr>
            <a:r>
              <a:rPr lang="en-GB" dirty="0">
                <a:ea typeface="Calibri"/>
                <a:cs typeface="Calibri"/>
              </a:rPr>
              <a:t>On May 5, in Parliament, Commissioner Hoekstra confirmed: </a:t>
            </a:r>
            <a:endParaRPr lang="en-US" b="1" dirty="0">
              <a:ea typeface="Calibri"/>
              <a:cs typeface="Calibri"/>
            </a:endParaRPr>
          </a:p>
          <a:p>
            <a:pPr lvl="2">
              <a:buFont typeface="Wingdings" panose="020B0604020202020204" pitchFamily="34" charset="0"/>
              <a:buChar char="§"/>
            </a:pPr>
            <a:r>
              <a:rPr lang="en-GB" dirty="0">
                <a:ea typeface="Calibri"/>
                <a:cs typeface="Calibri"/>
              </a:rPr>
              <a:t>Lacking of political majority in favour of 90% reduction of domestic GHG emissions by 2040;</a:t>
            </a:r>
            <a:endParaRPr lang="en-GB" dirty="0">
              <a:solidFill>
                <a:srgbClr val="047B99"/>
              </a:solidFill>
              <a:ea typeface="Calibri"/>
              <a:cs typeface="Calibri"/>
            </a:endParaRPr>
          </a:p>
          <a:p>
            <a:pPr lvl="2">
              <a:buFont typeface="Wingdings" panose="020B0604020202020204" pitchFamily="34" charset="0"/>
              <a:buChar char="§"/>
            </a:pPr>
            <a:r>
              <a:rPr lang="en-GB" dirty="0">
                <a:solidFill>
                  <a:srgbClr val="047B99"/>
                </a:solidFill>
                <a:ea typeface="Calibri"/>
                <a:cs typeface="Calibri"/>
              </a:rPr>
              <a:t>Exploring alternatives on how to achieve 90% target, including flexibility and conditionality mechanisms (ETS 2, international credits, sector-specific flexibility);  </a:t>
            </a:r>
          </a:p>
          <a:p>
            <a:pPr lvl="1">
              <a:buFont typeface="Courier New" panose="020B0604020202020204" pitchFamily="34" charset="0"/>
              <a:buChar char="o"/>
            </a:pPr>
            <a:r>
              <a:rPr lang="en-GB" u="sng" dirty="0">
                <a:ea typeface="Calibri"/>
                <a:cs typeface="Calibri"/>
              </a:rPr>
              <a:t>COM proposal on 2040 target should be submitted by Q2 2025</a:t>
            </a:r>
            <a:r>
              <a:rPr lang="en-GB" b="1" dirty="0">
                <a:ea typeface="Calibri"/>
                <a:cs typeface="Calibri"/>
              </a:rPr>
              <a:t> </a:t>
            </a:r>
            <a:r>
              <a:rPr lang="en-GB" dirty="0">
                <a:ea typeface="Calibri"/>
                <a:cs typeface="Calibri"/>
              </a:rPr>
              <a:t> </a:t>
            </a:r>
          </a:p>
          <a:p>
            <a:pPr lvl="1">
              <a:buFont typeface="Courier New" panose="020B0604020202020204" pitchFamily="34" charset="0"/>
              <a:buChar char="o"/>
            </a:pPr>
            <a:r>
              <a:rPr lang="en-GB" dirty="0">
                <a:latin typeface="Calibri"/>
                <a:ea typeface="Calibri"/>
                <a:cs typeface="Calibri"/>
              </a:rPr>
              <a:t>On May 9, Austria’s new govt declined to endorse the 90% target</a:t>
            </a:r>
          </a:p>
          <a:p>
            <a:endParaRPr lang="en-US" b="1">
              <a:ea typeface="Calibri" panose="020F0502020204030204"/>
              <a:cs typeface="Calibri" panose="020F0502020204030204"/>
            </a:endParaRPr>
          </a:p>
          <a:p>
            <a:endParaRPr lang="en-GB" b="1">
              <a:ea typeface="Calibri"/>
              <a:cs typeface="Calibri"/>
            </a:endParaRPr>
          </a:p>
        </p:txBody>
      </p:sp>
    </p:spTree>
    <p:extLst>
      <p:ext uri="{BB962C8B-B14F-4D97-AF65-F5344CB8AC3E}">
        <p14:creationId xmlns:p14="http://schemas.microsoft.com/office/powerpoint/2010/main" val="4076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028C-F447-8DBE-289E-2C5F93ABAE68}"/>
              </a:ext>
            </a:extLst>
          </p:cNvPr>
          <p:cNvSpPr>
            <a:spLocks noGrp="1"/>
          </p:cNvSpPr>
          <p:nvPr>
            <p:ph type="title"/>
          </p:nvPr>
        </p:nvSpPr>
        <p:spPr>
          <a:xfrm>
            <a:off x="628650" y="151200"/>
            <a:ext cx="7886700" cy="615553"/>
          </a:xfrm>
        </p:spPr>
        <p:txBody>
          <a:bodyPr/>
          <a:lstStyle/>
          <a:p>
            <a:pPr>
              <a:lnSpc>
                <a:spcPct val="100000"/>
              </a:lnSpc>
              <a:spcBef>
                <a:spcPts val="0"/>
              </a:spcBef>
            </a:pPr>
            <a:r>
              <a:rPr lang="en-US" b="0" dirty="0">
                <a:ea typeface="+mn-lt"/>
                <a:cs typeface="+mn-lt"/>
              </a:rPr>
              <a:t>EU Update 2/2</a:t>
            </a:r>
            <a:endParaRPr lang="en-US" dirty="0"/>
          </a:p>
        </p:txBody>
      </p:sp>
      <p:sp>
        <p:nvSpPr>
          <p:cNvPr id="3" name="Content Placeholder 2">
            <a:extLst>
              <a:ext uri="{FF2B5EF4-FFF2-40B4-BE49-F238E27FC236}">
                <a16:creationId xmlns:a16="http://schemas.microsoft.com/office/drawing/2014/main" id="{397F261B-E5EC-8F42-E444-7D476895163B}"/>
              </a:ext>
            </a:extLst>
          </p:cNvPr>
          <p:cNvSpPr>
            <a:spLocks noGrp="1"/>
          </p:cNvSpPr>
          <p:nvPr>
            <p:ph idx="1"/>
          </p:nvPr>
        </p:nvSpPr>
        <p:spPr>
          <a:xfrm>
            <a:off x="625818" y="1005842"/>
            <a:ext cx="7897483" cy="5515898"/>
          </a:xfrm>
        </p:spPr>
        <p:txBody>
          <a:bodyPr vert="horz" lIns="91440" tIns="45720" rIns="91440" bIns="45720" rtlCol="0" anchor="t">
            <a:noAutofit/>
          </a:bodyPr>
          <a:lstStyle/>
          <a:p>
            <a:r>
              <a:rPr lang="en-GB" b="1" dirty="0">
                <a:latin typeface="Calibri"/>
                <a:ea typeface="Calibri"/>
                <a:cs typeface="Calibri"/>
              </a:rPr>
              <a:t>Post-2027 Multi Annual Financial Framework </a:t>
            </a:r>
            <a:endParaRPr lang="en-US" dirty="0">
              <a:latin typeface="Calibri"/>
              <a:ea typeface="Calibri"/>
              <a:cs typeface="Calibri"/>
            </a:endParaRPr>
          </a:p>
          <a:p>
            <a:pPr lvl="1">
              <a:buFont typeface="Courier New,monospace" panose="020B0604020202020204" pitchFamily="34" charset="0"/>
              <a:buChar char="o"/>
            </a:pPr>
            <a:r>
              <a:rPr lang="en-GB" dirty="0">
                <a:latin typeface="Calibri"/>
                <a:ea typeface="Calibri"/>
                <a:cs typeface="Calibri"/>
              </a:rPr>
              <a:t>7-year cycles (current from 2021-27, next from 2028-35)</a:t>
            </a:r>
            <a:endParaRPr lang="en-US" dirty="0">
              <a:solidFill>
                <a:srgbClr val="000000"/>
              </a:solidFill>
              <a:latin typeface="Calibri"/>
              <a:ea typeface="Calibri"/>
              <a:cs typeface="Calibri"/>
            </a:endParaRPr>
          </a:p>
          <a:p>
            <a:pPr lvl="1">
              <a:buFont typeface="Courier New,monospace" panose="020B0604020202020204" pitchFamily="34" charset="0"/>
              <a:buChar char="o"/>
            </a:pPr>
            <a:r>
              <a:rPr lang="en-GB" b="1" dirty="0">
                <a:latin typeface="Calibri"/>
                <a:ea typeface="Calibri"/>
                <a:cs typeface="Calibri"/>
              </a:rPr>
              <a:t>2021-2027 budget</a:t>
            </a:r>
            <a:r>
              <a:rPr lang="en-GB" dirty="0">
                <a:latin typeface="Calibri"/>
                <a:ea typeface="Calibri"/>
                <a:cs typeface="Calibri"/>
              </a:rPr>
              <a:t>: </a:t>
            </a:r>
            <a:endParaRPr lang="en-US" dirty="0">
              <a:solidFill>
                <a:srgbClr val="000000"/>
              </a:solidFill>
              <a:latin typeface="Calibri"/>
              <a:ea typeface="Calibri"/>
              <a:cs typeface="Calibri"/>
            </a:endParaRPr>
          </a:p>
          <a:p>
            <a:pPr lvl="2">
              <a:buFont typeface="Wingdings,Sans-Serif" panose="020B0604020202020204" pitchFamily="34" charset="0"/>
              <a:buChar char="§"/>
            </a:pPr>
            <a:r>
              <a:rPr lang="en-GB" dirty="0">
                <a:latin typeface="Calibri"/>
                <a:ea typeface="Calibri"/>
                <a:cs typeface="Calibri"/>
              </a:rPr>
              <a:t>EUR 1,074 trillion + EUR 750 billion </a:t>
            </a:r>
            <a:r>
              <a:rPr lang="en-GB" dirty="0" err="1">
                <a:latin typeface="Calibri"/>
                <a:ea typeface="Calibri"/>
                <a:cs typeface="Calibri"/>
              </a:rPr>
              <a:t>NextGenerationEU</a:t>
            </a:r>
            <a:r>
              <a:rPr lang="en-GB" dirty="0">
                <a:latin typeface="Calibri"/>
                <a:ea typeface="Calibri"/>
                <a:cs typeface="Calibri"/>
              </a:rPr>
              <a:t> </a:t>
            </a:r>
            <a:endParaRPr lang="en-US" dirty="0">
              <a:solidFill>
                <a:srgbClr val="000000"/>
              </a:solidFill>
              <a:latin typeface="Calibri"/>
              <a:ea typeface="Calibri"/>
              <a:cs typeface="Calibri"/>
            </a:endParaRPr>
          </a:p>
          <a:p>
            <a:pPr lvl="2">
              <a:buFont typeface="Wingdings,Sans-Serif" panose="020B0604020202020204" pitchFamily="34" charset="0"/>
              <a:buChar char="§"/>
            </a:pPr>
            <a:r>
              <a:rPr lang="en-GB" dirty="0">
                <a:latin typeface="Calibri"/>
                <a:ea typeface="Calibri"/>
                <a:cs typeface="Calibri"/>
              </a:rPr>
              <a:t>Requirement to spend </a:t>
            </a:r>
            <a:r>
              <a:rPr lang="en-GB" b="1" dirty="0">
                <a:latin typeface="Calibri"/>
                <a:ea typeface="Calibri"/>
                <a:cs typeface="Calibri"/>
              </a:rPr>
              <a:t>30%</a:t>
            </a:r>
            <a:r>
              <a:rPr lang="en-GB" dirty="0">
                <a:latin typeface="Calibri"/>
                <a:ea typeface="Calibri"/>
                <a:cs typeface="Calibri"/>
              </a:rPr>
              <a:t> for climate-related objectives and </a:t>
            </a:r>
            <a:r>
              <a:rPr lang="en-GB" b="1" dirty="0">
                <a:latin typeface="Calibri"/>
                <a:ea typeface="Calibri"/>
                <a:cs typeface="Calibri"/>
              </a:rPr>
              <a:t>10%</a:t>
            </a:r>
            <a:r>
              <a:rPr lang="en-GB" dirty="0">
                <a:latin typeface="Calibri"/>
                <a:ea typeface="Calibri"/>
                <a:cs typeface="Calibri"/>
              </a:rPr>
              <a:t> for biodiversity-related objectives through all programmes</a:t>
            </a:r>
            <a:endParaRPr lang="en-GB" dirty="0">
              <a:solidFill>
                <a:srgbClr val="000000"/>
              </a:solidFill>
              <a:latin typeface="Calibri"/>
              <a:ea typeface="Calibri"/>
              <a:cs typeface="Calibri"/>
            </a:endParaRPr>
          </a:p>
          <a:p>
            <a:pPr lvl="2">
              <a:buFont typeface="Wingdings,Sans-Serif" panose="020B0604020202020204" pitchFamily="34" charset="0"/>
              <a:buChar char="§"/>
            </a:pPr>
            <a:r>
              <a:rPr lang="en-GB" b="1" dirty="0">
                <a:latin typeface="Calibri"/>
                <a:ea typeface="Calibri"/>
                <a:cs typeface="Calibri"/>
              </a:rPr>
              <a:t>Key Programs &amp; Funding: </a:t>
            </a:r>
            <a:endParaRPr lang="en-GB" dirty="0">
              <a:solidFill>
                <a:srgbClr val="000000"/>
              </a:solidFill>
              <a:latin typeface="Calibri"/>
              <a:ea typeface="Calibri"/>
              <a:cs typeface="Calibri"/>
            </a:endParaRPr>
          </a:p>
          <a:p>
            <a:pPr lvl="3">
              <a:buFont typeface="Wingdings,Sans-Serif" panose="020B0604020202020204" pitchFamily="34" charset="0"/>
              <a:buChar char="§"/>
            </a:pPr>
            <a:r>
              <a:rPr lang="en-GB" b="1" dirty="0">
                <a:latin typeface="Calibri"/>
                <a:ea typeface="Calibri"/>
                <a:cs typeface="Calibri"/>
              </a:rPr>
              <a:t>LIFE</a:t>
            </a:r>
            <a:r>
              <a:rPr lang="en-GB" dirty="0">
                <a:latin typeface="Calibri"/>
                <a:ea typeface="Calibri"/>
                <a:cs typeface="Calibri"/>
              </a:rPr>
              <a:t> (€5.43 bn); </a:t>
            </a:r>
            <a:r>
              <a:rPr lang="en-GB" b="1" dirty="0">
                <a:latin typeface="Calibri"/>
                <a:ea typeface="Calibri"/>
                <a:cs typeface="Calibri"/>
              </a:rPr>
              <a:t>Just Transition Fund </a:t>
            </a:r>
            <a:r>
              <a:rPr lang="en-GB" dirty="0">
                <a:latin typeface="Calibri"/>
                <a:ea typeface="Calibri"/>
                <a:cs typeface="Calibri"/>
              </a:rPr>
              <a:t>(€19.32 bn); </a:t>
            </a:r>
            <a:r>
              <a:rPr lang="en-GB" b="1" dirty="0">
                <a:latin typeface="Calibri"/>
                <a:ea typeface="Calibri"/>
                <a:cs typeface="Calibri"/>
              </a:rPr>
              <a:t>EU4Health</a:t>
            </a:r>
            <a:r>
              <a:rPr lang="en-GB" dirty="0">
                <a:latin typeface="Calibri"/>
                <a:ea typeface="Calibri"/>
                <a:cs typeface="Calibri"/>
              </a:rPr>
              <a:t> (€4.4 bn); </a:t>
            </a:r>
            <a:r>
              <a:rPr lang="en-GB" b="1" dirty="0">
                <a:latin typeface="Calibri"/>
                <a:ea typeface="Calibri"/>
                <a:cs typeface="Calibri"/>
              </a:rPr>
              <a:t>Horizon Europe</a:t>
            </a:r>
            <a:r>
              <a:rPr lang="en-GB" dirty="0">
                <a:latin typeface="Calibri"/>
                <a:ea typeface="Calibri"/>
                <a:cs typeface="Calibri"/>
              </a:rPr>
              <a:t> (€93.5 bn –e.g., 35% climate-related)</a:t>
            </a:r>
          </a:p>
          <a:p>
            <a:pPr lvl="3">
              <a:buFont typeface="Wingdings,Sans-Serif" panose="020B0604020202020204" pitchFamily="34" charset="0"/>
              <a:buChar char="§"/>
            </a:pPr>
            <a:r>
              <a:rPr lang="en-GB" dirty="0">
                <a:latin typeface="Calibri"/>
                <a:ea typeface="Calibri"/>
                <a:cs typeface="Calibri"/>
              </a:rPr>
              <a:t>Risk: Focus on </a:t>
            </a:r>
            <a:r>
              <a:rPr lang="en-GB" b="1" dirty="0">
                <a:latin typeface="Calibri"/>
                <a:ea typeface="Calibri"/>
                <a:cs typeface="Calibri"/>
              </a:rPr>
              <a:t>new policy priorities </a:t>
            </a:r>
            <a:r>
              <a:rPr lang="en-GB" dirty="0">
                <a:latin typeface="Calibri"/>
                <a:ea typeface="Calibri"/>
                <a:cs typeface="Calibri"/>
              </a:rPr>
              <a:t>– competitiveness, defence, security at the expense of climate, health, and environment</a:t>
            </a:r>
            <a:endParaRPr lang="en-GB" dirty="0">
              <a:ea typeface="Calibri"/>
              <a:cs typeface="Calibri"/>
            </a:endParaRPr>
          </a:p>
          <a:p>
            <a:r>
              <a:rPr lang="en-GB" b="1" dirty="0">
                <a:latin typeface="Calibri"/>
                <a:ea typeface="Calibri"/>
                <a:cs typeface="Calibri"/>
              </a:rPr>
              <a:t> EP Position on climate calls for:</a:t>
            </a:r>
            <a:endParaRPr lang="en-GB" dirty="0">
              <a:latin typeface="Calibri"/>
              <a:ea typeface="Calibri"/>
              <a:cs typeface="Calibri"/>
            </a:endParaRPr>
          </a:p>
          <a:p>
            <a:pPr lvl="1">
              <a:buFont typeface="Courier New" panose="020B0604020202020204" pitchFamily="34" charset="0"/>
              <a:buChar char="o"/>
            </a:pPr>
            <a:r>
              <a:rPr lang="en-GB" dirty="0">
                <a:latin typeface="Calibri"/>
                <a:ea typeface="Calibri"/>
                <a:cs typeface="Calibri"/>
              </a:rPr>
              <a:t>Across the board, support climate &amp; biodiversity objectives; ramp up  preparedness funding;</a:t>
            </a:r>
          </a:p>
          <a:p>
            <a:pPr lvl="1">
              <a:buFont typeface="Courier New" panose="020B0604020202020204" pitchFamily="34" charset="0"/>
              <a:buChar char="o"/>
            </a:pPr>
            <a:r>
              <a:rPr lang="en-GB" dirty="0">
                <a:latin typeface="Calibri"/>
                <a:ea typeface="Calibri"/>
                <a:cs typeface="Calibri"/>
              </a:rPr>
              <a:t>Increased directly managed support for environment and biodiversity protection and climate action building on LIFE;</a:t>
            </a:r>
          </a:p>
          <a:p>
            <a:pPr lvl="1">
              <a:buFont typeface="Courier New" panose="020B0604020202020204" pitchFamily="34" charset="0"/>
              <a:buChar char="o"/>
            </a:pPr>
            <a:r>
              <a:rPr lang="en-GB" dirty="0">
                <a:latin typeface="Calibri"/>
                <a:ea typeface="Calibri"/>
                <a:cs typeface="Calibri"/>
              </a:rPr>
              <a:t>Roadmap phase out </a:t>
            </a:r>
            <a:r>
              <a:rPr lang="en-GB" dirty="0">
                <a:solidFill>
                  <a:srgbClr val="047B99"/>
                </a:solidFill>
                <a:latin typeface="Calibri"/>
                <a:ea typeface="Calibri"/>
                <a:cs typeface="Calibri"/>
              </a:rPr>
              <a:t>all fossil fuel subsidies and env. harmful subsidies</a:t>
            </a:r>
          </a:p>
          <a:p>
            <a:pPr lvl="1">
              <a:buFont typeface="Courier New" panose="020B0604020202020204" pitchFamily="34" charset="0"/>
              <a:buChar char="o"/>
            </a:pPr>
            <a:r>
              <a:rPr lang="en-GB" dirty="0">
                <a:solidFill>
                  <a:srgbClr val="047B99"/>
                </a:solidFill>
                <a:latin typeface="Calibri"/>
                <a:ea typeface="Calibri"/>
                <a:cs typeface="Calibri"/>
              </a:rPr>
              <a:t>Increased</a:t>
            </a:r>
            <a:r>
              <a:rPr lang="en-GB" dirty="0">
                <a:latin typeface="Calibri"/>
                <a:ea typeface="Calibri"/>
                <a:cs typeface="Calibri"/>
              </a:rPr>
              <a:t> funding to cope with natural disasters; </a:t>
            </a:r>
          </a:p>
        </p:txBody>
      </p:sp>
    </p:spTree>
    <p:extLst>
      <p:ext uri="{BB962C8B-B14F-4D97-AF65-F5344CB8AC3E}">
        <p14:creationId xmlns:p14="http://schemas.microsoft.com/office/powerpoint/2010/main" val="39790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37EE-C00D-6865-B8B3-639EE6ACEFA9}"/>
              </a:ext>
            </a:extLst>
          </p:cNvPr>
          <p:cNvSpPr>
            <a:spLocks noGrp="1"/>
          </p:cNvSpPr>
          <p:nvPr>
            <p:ph type="title"/>
          </p:nvPr>
        </p:nvSpPr>
        <p:spPr>
          <a:xfrm>
            <a:off x="628650" y="151200"/>
            <a:ext cx="7886700" cy="732154"/>
          </a:xfrm>
        </p:spPr>
        <p:txBody>
          <a:bodyPr anchor="t">
            <a:normAutofit/>
          </a:bodyPr>
          <a:lstStyle/>
          <a:p>
            <a:r>
              <a:rPr lang="en-GB" b="0"/>
              <a:t>Climate Risks </a:t>
            </a:r>
          </a:p>
          <a:p>
            <a:endParaRPr lang="en-GB" b="0"/>
          </a:p>
        </p:txBody>
      </p:sp>
      <p:pic>
        <p:nvPicPr>
          <p:cNvPr id="3" name="Graphic 3" descr="European Environment Agency">
            <a:extLst>
              <a:ext uri="{FF2B5EF4-FFF2-40B4-BE49-F238E27FC236}">
                <a16:creationId xmlns:a16="http://schemas.microsoft.com/office/drawing/2014/main" id="{E599AF58-63D4-5277-74BE-F661516829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4535" y="5499547"/>
            <a:ext cx="2293034" cy="793017"/>
          </a:xfrm>
          <a:prstGeom prst="rect">
            <a:avLst/>
          </a:prstGeom>
        </p:spPr>
      </p:pic>
      <p:pic>
        <p:nvPicPr>
          <p:cNvPr id="5" name="Picture 4" descr="A map of europe with different colored countries/regions&#10;&#10;AI-generated content may be incorrect.">
            <a:extLst>
              <a:ext uri="{FF2B5EF4-FFF2-40B4-BE49-F238E27FC236}">
                <a16:creationId xmlns:a16="http://schemas.microsoft.com/office/drawing/2014/main" id="{D8E54745-0412-5323-B9E0-FA030F3F8A93}"/>
              </a:ext>
            </a:extLst>
          </p:cNvPr>
          <p:cNvPicPr>
            <a:picLocks noChangeAspect="1"/>
          </p:cNvPicPr>
          <p:nvPr/>
        </p:nvPicPr>
        <p:blipFill>
          <a:blip r:embed="rId4"/>
          <a:stretch>
            <a:fillRect/>
          </a:stretch>
        </p:blipFill>
        <p:spPr>
          <a:xfrm>
            <a:off x="628334" y="756745"/>
            <a:ext cx="4845651" cy="5641879"/>
          </a:xfrm>
          <a:prstGeom prst="rect">
            <a:avLst/>
          </a:prstGeom>
        </p:spPr>
      </p:pic>
      <p:sp>
        <p:nvSpPr>
          <p:cNvPr id="4" name="Rectangle: Rounded Corners 3">
            <a:extLst>
              <a:ext uri="{FF2B5EF4-FFF2-40B4-BE49-F238E27FC236}">
                <a16:creationId xmlns:a16="http://schemas.microsoft.com/office/drawing/2014/main" id="{566A651B-0DE5-EF21-5674-75521E4836EA}"/>
              </a:ext>
            </a:extLst>
          </p:cNvPr>
          <p:cNvSpPr/>
          <p:nvPr/>
        </p:nvSpPr>
        <p:spPr>
          <a:xfrm>
            <a:off x="10297550" y="7188590"/>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3F2DE8F-34C5-74D0-DFA1-2E096123089F}"/>
              </a:ext>
            </a:extLst>
          </p:cNvPr>
          <p:cNvSpPr/>
          <p:nvPr/>
        </p:nvSpPr>
        <p:spPr>
          <a:xfrm>
            <a:off x="1952881" y="1802945"/>
            <a:ext cx="183696" cy="53581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339A40A-41FC-0717-273D-858418E3C286}"/>
              </a:ext>
            </a:extLst>
          </p:cNvPr>
          <p:cNvSpPr/>
          <p:nvPr/>
        </p:nvSpPr>
        <p:spPr>
          <a:xfrm>
            <a:off x="2639400" y="1802946"/>
            <a:ext cx="183696" cy="2662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858439" rtl="0" eaLnBrk="1" latinLnBrk="0" hangingPunct="1">
              <a:defRPr sz="1690" kern="1200">
                <a:solidFill>
                  <a:schemeClr val="lt1"/>
                </a:solidFill>
                <a:latin typeface="+mn-lt"/>
                <a:ea typeface="+mn-ea"/>
                <a:cs typeface="+mn-cs"/>
              </a:defRPr>
            </a:lvl1pPr>
            <a:lvl2pPr marL="429219" algn="l" defTabSz="858439" rtl="0" eaLnBrk="1" latinLnBrk="0" hangingPunct="1">
              <a:defRPr sz="1690" kern="1200">
                <a:solidFill>
                  <a:schemeClr val="lt1"/>
                </a:solidFill>
                <a:latin typeface="+mn-lt"/>
                <a:ea typeface="+mn-ea"/>
                <a:cs typeface="+mn-cs"/>
              </a:defRPr>
            </a:lvl2pPr>
            <a:lvl3pPr marL="858439" algn="l" defTabSz="858439" rtl="0" eaLnBrk="1" latinLnBrk="0" hangingPunct="1">
              <a:defRPr sz="1690" kern="1200">
                <a:solidFill>
                  <a:schemeClr val="lt1"/>
                </a:solidFill>
                <a:latin typeface="+mn-lt"/>
                <a:ea typeface="+mn-ea"/>
                <a:cs typeface="+mn-cs"/>
              </a:defRPr>
            </a:lvl3pPr>
            <a:lvl4pPr marL="1287658" algn="l" defTabSz="858439" rtl="0" eaLnBrk="1" latinLnBrk="0" hangingPunct="1">
              <a:defRPr sz="1690" kern="1200">
                <a:solidFill>
                  <a:schemeClr val="lt1"/>
                </a:solidFill>
                <a:latin typeface="+mn-lt"/>
                <a:ea typeface="+mn-ea"/>
                <a:cs typeface="+mn-cs"/>
              </a:defRPr>
            </a:lvl4pPr>
            <a:lvl5pPr marL="1716877" algn="l" defTabSz="858439" rtl="0" eaLnBrk="1" latinLnBrk="0" hangingPunct="1">
              <a:defRPr sz="1690" kern="1200">
                <a:solidFill>
                  <a:schemeClr val="lt1"/>
                </a:solidFill>
                <a:latin typeface="+mn-lt"/>
                <a:ea typeface="+mn-ea"/>
                <a:cs typeface="+mn-cs"/>
              </a:defRPr>
            </a:lvl5pPr>
            <a:lvl6pPr marL="2146097" algn="l" defTabSz="858439" rtl="0" eaLnBrk="1" latinLnBrk="0" hangingPunct="1">
              <a:defRPr sz="1690" kern="1200">
                <a:solidFill>
                  <a:schemeClr val="lt1"/>
                </a:solidFill>
                <a:latin typeface="+mn-lt"/>
                <a:ea typeface="+mn-ea"/>
                <a:cs typeface="+mn-cs"/>
              </a:defRPr>
            </a:lvl6pPr>
            <a:lvl7pPr marL="2575316" algn="l" defTabSz="858439" rtl="0" eaLnBrk="1" latinLnBrk="0" hangingPunct="1">
              <a:defRPr sz="1690" kern="1200">
                <a:solidFill>
                  <a:schemeClr val="lt1"/>
                </a:solidFill>
                <a:latin typeface="+mn-lt"/>
                <a:ea typeface="+mn-ea"/>
                <a:cs typeface="+mn-cs"/>
              </a:defRPr>
            </a:lvl7pPr>
            <a:lvl8pPr marL="3004536" algn="l" defTabSz="858439" rtl="0" eaLnBrk="1" latinLnBrk="0" hangingPunct="1">
              <a:defRPr sz="1690" kern="1200">
                <a:solidFill>
                  <a:schemeClr val="lt1"/>
                </a:solidFill>
                <a:latin typeface="+mn-lt"/>
                <a:ea typeface="+mn-ea"/>
                <a:cs typeface="+mn-cs"/>
              </a:defRPr>
            </a:lvl8pPr>
            <a:lvl9pPr marL="3433755" algn="l" defTabSz="858439" rtl="0" eaLnBrk="1" latinLnBrk="0" hangingPunct="1">
              <a:defRPr sz="1690" kern="1200">
                <a:solidFill>
                  <a:schemeClr val="lt1"/>
                </a:solidFill>
                <a:latin typeface="+mn-lt"/>
                <a:ea typeface="+mn-ea"/>
                <a:cs typeface="+mn-cs"/>
              </a:defRPr>
            </a:lvl9pPr>
          </a:lstStyle>
          <a:p>
            <a:pPr algn="ctr"/>
            <a:endParaRPr lang="en-GB"/>
          </a:p>
        </p:txBody>
      </p:sp>
      <p:sp>
        <p:nvSpPr>
          <p:cNvPr id="9" name="Rectangle 8">
            <a:extLst>
              <a:ext uri="{FF2B5EF4-FFF2-40B4-BE49-F238E27FC236}">
                <a16:creationId xmlns:a16="http://schemas.microsoft.com/office/drawing/2014/main" id="{66017BCF-BAFB-9CD5-87ED-5F1399931973}"/>
              </a:ext>
            </a:extLst>
          </p:cNvPr>
          <p:cNvSpPr/>
          <p:nvPr/>
        </p:nvSpPr>
        <p:spPr>
          <a:xfrm>
            <a:off x="3322324" y="1802945"/>
            <a:ext cx="183696" cy="2698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858439" rtl="0" eaLnBrk="1" latinLnBrk="0" hangingPunct="1">
              <a:defRPr sz="1690" kern="1200">
                <a:solidFill>
                  <a:schemeClr val="lt1"/>
                </a:solidFill>
                <a:latin typeface="+mn-lt"/>
                <a:ea typeface="+mn-ea"/>
                <a:cs typeface="+mn-cs"/>
              </a:defRPr>
            </a:lvl1pPr>
            <a:lvl2pPr marL="429219" algn="l" defTabSz="858439" rtl="0" eaLnBrk="1" latinLnBrk="0" hangingPunct="1">
              <a:defRPr sz="1690" kern="1200">
                <a:solidFill>
                  <a:schemeClr val="lt1"/>
                </a:solidFill>
                <a:latin typeface="+mn-lt"/>
                <a:ea typeface="+mn-ea"/>
                <a:cs typeface="+mn-cs"/>
              </a:defRPr>
            </a:lvl2pPr>
            <a:lvl3pPr marL="858439" algn="l" defTabSz="858439" rtl="0" eaLnBrk="1" latinLnBrk="0" hangingPunct="1">
              <a:defRPr sz="1690" kern="1200">
                <a:solidFill>
                  <a:schemeClr val="lt1"/>
                </a:solidFill>
                <a:latin typeface="+mn-lt"/>
                <a:ea typeface="+mn-ea"/>
                <a:cs typeface="+mn-cs"/>
              </a:defRPr>
            </a:lvl3pPr>
            <a:lvl4pPr marL="1287658" algn="l" defTabSz="858439" rtl="0" eaLnBrk="1" latinLnBrk="0" hangingPunct="1">
              <a:defRPr sz="1690" kern="1200">
                <a:solidFill>
                  <a:schemeClr val="lt1"/>
                </a:solidFill>
                <a:latin typeface="+mn-lt"/>
                <a:ea typeface="+mn-ea"/>
                <a:cs typeface="+mn-cs"/>
              </a:defRPr>
            </a:lvl4pPr>
            <a:lvl5pPr marL="1716877" algn="l" defTabSz="858439" rtl="0" eaLnBrk="1" latinLnBrk="0" hangingPunct="1">
              <a:defRPr sz="1690" kern="1200">
                <a:solidFill>
                  <a:schemeClr val="lt1"/>
                </a:solidFill>
                <a:latin typeface="+mn-lt"/>
                <a:ea typeface="+mn-ea"/>
                <a:cs typeface="+mn-cs"/>
              </a:defRPr>
            </a:lvl5pPr>
            <a:lvl6pPr marL="2146097" algn="l" defTabSz="858439" rtl="0" eaLnBrk="1" latinLnBrk="0" hangingPunct="1">
              <a:defRPr sz="1690" kern="1200">
                <a:solidFill>
                  <a:schemeClr val="lt1"/>
                </a:solidFill>
                <a:latin typeface="+mn-lt"/>
                <a:ea typeface="+mn-ea"/>
                <a:cs typeface="+mn-cs"/>
              </a:defRPr>
            </a:lvl6pPr>
            <a:lvl7pPr marL="2575316" algn="l" defTabSz="858439" rtl="0" eaLnBrk="1" latinLnBrk="0" hangingPunct="1">
              <a:defRPr sz="1690" kern="1200">
                <a:solidFill>
                  <a:schemeClr val="lt1"/>
                </a:solidFill>
                <a:latin typeface="+mn-lt"/>
                <a:ea typeface="+mn-ea"/>
                <a:cs typeface="+mn-cs"/>
              </a:defRPr>
            </a:lvl7pPr>
            <a:lvl8pPr marL="3004536" algn="l" defTabSz="858439" rtl="0" eaLnBrk="1" latinLnBrk="0" hangingPunct="1">
              <a:defRPr sz="1690" kern="1200">
                <a:solidFill>
                  <a:schemeClr val="lt1"/>
                </a:solidFill>
                <a:latin typeface="+mn-lt"/>
                <a:ea typeface="+mn-ea"/>
                <a:cs typeface="+mn-cs"/>
              </a:defRPr>
            </a:lvl8pPr>
            <a:lvl9pPr marL="3433755" algn="l" defTabSz="858439" rtl="0" eaLnBrk="1" latinLnBrk="0" hangingPunct="1">
              <a:defRPr sz="1690" kern="1200">
                <a:solidFill>
                  <a:schemeClr val="lt1"/>
                </a:solidFill>
                <a:latin typeface="+mn-lt"/>
                <a:ea typeface="+mn-ea"/>
                <a:cs typeface="+mn-cs"/>
              </a:defRPr>
            </a:lvl9pPr>
          </a:lstStyle>
          <a:p>
            <a:pPr algn="ctr"/>
            <a:endParaRPr lang="en-GB"/>
          </a:p>
        </p:txBody>
      </p:sp>
      <p:sp>
        <p:nvSpPr>
          <p:cNvPr id="10" name="Rectangle 9">
            <a:extLst>
              <a:ext uri="{FF2B5EF4-FFF2-40B4-BE49-F238E27FC236}">
                <a16:creationId xmlns:a16="http://schemas.microsoft.com/office/drawing/2014/main" id="{C65F0E77-AF55-D2FE-4584-6F4BC688462D}"/>
              </a:ext>
            </a:extLst>
          </p:cNvPr>
          <p:cNvSpPr/>
          <p:nvPr/>
        </p:nvSpPr>
        <p:spPr>
          <a:xfrm>
            <a:off x="3990871" y="1802944"/>
            <a:ext cx="183696" cy="2698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858439" rtl="0" eaLnBrk="1" latinLnBrk="0" hangingPunct="1">
              <a:defRPr sz="1690" kern="1200">
                <a:solidFill>
                  <a:schemeClr val="lt1"/>
                </a:solidFill>
                <a:latin typeface="+mn-lt"/>
                <a:ea typeface="+mn-ea"/>
                <a:cs typeface="+mn-cs"/>
              </a:defRPr>
            </a:lvl1pPr>
            <a:lvl2pPr marL="429219" algn="l" defTabSz="858439" rtl="0" eaLnBrk="1" latinLnBrk="0" hangingPunct="1">
              <a:defRPr sz="1690" kern="1200">
                <a:solidFill>
                  <a:schemeClr val="lt1"/>
                </a:solidFill>
                <a:latin typeface="+mn-lt"/>
                <a:ea typeface="+mn-ea"/>
                <a:cs typeface="+mn-cs"/>
              </a:defRPr>
            </a:lvl2pPr>
            <a:lvl3pPr marL="858439" algn="l" defTabSz="858439" rtl="0" eaLnBrk="1" latinLnBrk="0" hangingPunct="1">
              <a:defRPr sz="1690" kern="1200">
                <a:solidFill>
                  <a:schemeClr val="lt1"/>
                </a:solidFill>
                <a:latin typeface="+mn-lt"/>
                <a:ea typeface="+mn-ea"/>
                <a:cs typeface="+mn-cs"/>
              </a:defRPr>
            </a:lvl3pPr>
            <a:lvl4pPr marL="1287658" algn="l" defTabSz="858439" rtl="0" eaLnBrk="1" latinLnBrk="0" hangingPunct="1">
              <a:defRPr sz="1690" kern="1200">
                <a:solidFill>
                  <a:schemeClr val="lt1"/>
                </a:solidFill>
                <a:latin typeface="+mn-lt"/>
                <a:ea typeface="+mn-ea"/>
                <a:cs typeface="+mn-cs"/>
              </a:defRPr>
            </a:lvl4pPr>
            <a:lvl5pPr marL="1716877" algn="l" defTabSz="858439" rtl="0" eaLnBrk="1" latinLnBrk="0" hangingPunct="1">
              <a:defRPr sz="1690" kern="1200">
                <a:solidFill>
                  <a:schemeClr val="lt1"/>
                </a:solidFill>
                <a:latin typeface="+mn-lt"/>
                <a:ea typeface="+mn-ea"/>
                <a:cs typeface="+mn-cs"/>
              </a:defRPr>
            </a:lvl5pPr>
            <a:lvl6pPr marL="2146097" algn="l" defTabSz="858439" rtl="0" eaLnBrk="1" latinLnBrk="0" hangingPunct="1">
              <a:defRPr sz="1690" kern="1200">
                <a:solidFill>
                  <a:schemeClr val="lt1"/>
                </a:solidFill>
                <a:latin typeface="+mn-lt"/>
                <a:ea typeface="+mn-ea"/>
                <a:cs typeface="+mn-cs"/>
              </a:defRPr>
            </a:lvl6pPr>
            <a:lvl7pPr marL="2575316" algn="l" defTabSz="858439" rtl="0" eaLnBrk="1" latinLnBrk="0" hangingPunct="1">
              <a:defRPr sz="1690" kern="1200">
                <a:solidFill>
                  <a:schemeClr val="lt1"/>
                </a:solidFill>
                <a:latin typeface="+mn-lt"/>
                <a:ea typeface="+mn-ea"/>
                <a:cs typeface="+mn-cs"/>
              </a:defRPr>
            </a:lvl7pPr>
            <a:lvl8pPr marL="3004536" algn="l" defTabSz="858439" rtl="0" eaLnBrk="1" latinLnBrk="0" hangingPunct="1">
              <a:defRPr sz="1690" kern="1200">
                <a:solidFill>
                  <a:schemeClr val="lt1"/>
                </a:solidFill>
                <a:latin typeface="+mn-lt"/>
                <a:ea typeface="+mn-ea"/>
                <a:cs typeface="+mn-cs"/>
              </a:defRPr>
            </a:lvl8pPr>
            <a:lvl9pPr marL="3433755" algn="l" defTabSz="858439" rtl="0" eaLnBrk="1" latinLnBrk="0" hangingPunct="1">
              <a:defRPr sz="1690" kern="1200">
                <a:solidFill>
                  <a:schemeClr val="lt1"/>
                </a:solidFill>
                <a:latin typeface="+mn-lt"/>
                <a:ea typeface="+mn-ea"/>
                <a:cs typeface="+mn-cs"/>
              </a:defRPr>
            </a:lvl9pPr>
          </a:lstStyle>
          <a:p>
            <a:pPr algn="ctr"/>
            <a:endParaRPr lang="en-GB"/>
          </a:p>
        </p:txBody>
      </p:sp>
      <p:sp>
        <p:nvSpPr>
          <p:cNvPr id="11" name="Rectangle 10">
            <a:extLst>
              <a:ext uri="{FF2B5EF4-FFF2-40B4-BE49-F238E27FC236}">
                <a16:creationId xmlns:a16="http://schemas.microsoft.com/office/drawing/2014/main" id="{0EB2E08C-4891-1836-C807-286037DD5385}"/>
              </a:ext>
            </a:extLst>
          </p:cNvPr>
          <p:cNvSpPr/>
          <p:nvPr/>
        </p:nvSpPr>
        <p:spPr>
          <a:xfrm>
            <a:off x="4242474" y="2741066"/>
            <a:ext cx="517969" cy="12246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858439" rtl="0" eaLnBrk="1" latinLnBrk="0" hangingPunct="1">
              <a:defRPr sz="1690" kern="1200">
                <a:solidFill>
                  <a:schemeClr val="lt1"/>
                </a:solidFill>
                <a:latin typeface="+mn-lt"/>
                <a:ea typeface="+mn-ea"/>
                <a:cs typeface="+mn-cs"/>
              </a:defRPr>
            </a:lvl1pPr>
            <a:lvl2pPr marL="429219" algn="l" defTabSz="858439" rtl="0" eaLnBrk="1" latinLnBrk="0" hangingPunct="1">
              <a:defRPr sz="1690" kern="1200">
                <a:solidFill>
                  <a:schemeClr val="lt1"/>
                </a:solidFill>
                <a:latin typeface="+mn-lt"/>
                <a:ea typeface="+mn-ea"/>
                <a:cs typeface="+mn-cs"/>
              </a:defRPr>
            </a:lvl2pPr>
            <a:lvl3pPr marL="858439" algn="l" defTabSz="858439" rtl="0" eaLnBrk="1" latinLnBrk="0" hangingPunct="1">
              <a:defRPr sz="1690" kern="1200">
                <a:solidFill>
                  <a:schemeClr val="lt1"/>
                </a:solidFill>
                <a:latin typeface="+mn-lt"/>
                <a:ea typeface="+mn-ea"/>
                <a:cs typeface="+mn-cs"/>
              </a:defRPr>
            </a:lvl3pPr>
            <a:lvl4pPr marL="1287658" algn="l" defTabSz="858439" rtl="0" eaLnBrk="1" latinLnBrk="0" hangingPunct="1">
              <a:defRPr sz="1690" kern="1200">
                <a:solidFill>
                  <a:schemeClr val="lt1"/>
                </a:solidFill>
                <a:latin typeface="+mn-lt"/>
                <a:ea typeface="+mn-ea"/>
                <a:cs typeface="+mn-cs"/>
              </a:defRPr>
            </a:lvl4pPr>
            <a:lvl5pPr marL="1716877" algn="l" defTabSz="858439" rtl="0" eaLnBrk="1" latinLnBrk="0" hangingPunct="1">
              <a:defRPr sz="1690" kern="1200">
                <a:solidFill>
                  <a:schemeClr val="lt1"/>
                </a:solidFill>
                <a:latin typeface="+mn-lt"/>
                <a:ea typeface="+mn-ea"/>
                <a:cs typeface="+mn-cs"/>
              </a:defRPr>
            </a:lvl5pPr>
            <a:lvl6pPr marL="2146097" algn="l" defTabSz="858439" rtl="0" eaLnBrk="1" latinLnBrk="0" hangingPunct="1">
              <a:defRPr sz="1690" kern="1200">
                <a:solidFill>
                  <a:schemeClr val="lt1"/>
                </a:solidFill>
                <a:latin typeface="+mn-lt"/>
                <a:ea typeface="+mn-ea"/>
                <a:cs typeface="+mn-cs"/>
              </a:defRPr>
            </a:lvl6pPr>
            <a:lvl7pPr marL="2575316" algn="l" defTabSz="858439" rtl="0" eaLnBrk="1" latinLnBrk="0" hangingPunct="1">
              <a:defRPr sz="1690" kern="1200">
                <a:solidFill>
                  <a:schemeClr val="lt1"/>
                </a:solidFill>
                <a:latin typeface="+mn-lt"/>
                <a:ea typeface="+mn-ea"/>
                <a:cs typeface="+mn-cs"/>
              </a:defRPr>
            </a:lvl7pPr>
            <a:lvl8pPr marL="3004536" algn="l" defTabSz="858439" rtl="0" eaLnBrk="1" latinLnBrk="0" hangingPunct="1">
              <a:defRPr sz="1690" kern="1200">
                <a:solidFill>
                  <a:schemeClr val="lt1"/>
                </a:solidFill>
                <a:latin typeface="+mn-lt"/>
                <a:ea typeface="+mn-ea"/>
                <a:cs typeface="+mn-cs"/>
              </a:defRPr>
            </a:lvl8pPr>
            <a:lvl9pPr marL="3433755" algn="l" defTabSz="858439" rtl="0" eaLnBrk="1" latinLnBrk="0" hangingPunct="1">
              <a:defRPr sz="169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F5963DD5-3D15-8FF3-9B7A-8CEBAD3CD10B}"/>
              </a:ext>
            </a:extLst>
          </p:cNvPr>
          <p:cNvSpPr/>
          <p:nvPr/>
        </p:nvSpPr>
        <p:spPr>
          <a:xfrm>
            <a:off x="2639399" y="2205511"/>
            <a:ext cx="183696" cy="2662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858439" rtl="0" eaLnBrk="1" latinLnBrk="0" hangingPunct="1">
              <a:defRPr sz="1690" kern="1200">
                <a:solidFill>
                  <a:schemeClr val="lt1"/>
                </a:solidFill>
                <a:latin typeface="+mn-lt"/>
                <a:ea typeface="+mn-ea"/>
                <a:cs typeface="+mn-cs"/>
              </a:defRPr>
            </a:lvl1pPr>
            <a:lvl2pPr marL="429219" algn="l" defTabSz="858439" rtl="0" eaLnBrk="1" latinLnBrk="0" hangingPunct="1">
              <a:defRPr sz="1690" kern="1200">
                <a:solidFill>
                  <a:schemeClr val="lt1"/>
                </a:solidFill>
                <a:latin typeface="+mn-lt"/>
                <a:ea typeface="+mn-ea"/>
                <a:cs typeface="+mn-cs"/>
              </a:defRPr>
            </a:lvl2pPr>
            <a:lvl3pPr marL="858439" algn="l" defTabSz="858439" rtl="0" eaLnBrk="1" latinLnBrk="0" hangingPunct="1">
              <a:defRPr sz="1690" kern="1200">
                <a:solidFill>
                  <a:schemeClr val="lt1"/>
                </a:solidFill>
                <a:latin typeface="+mn-lt"/>
                <a:ea typeface="+mn-ea"/>
                <a:cs typeface="+mn-cs"/>
              </a:defRPr>
            </a:lvl3pPr>
            <a:lvl4pPr marL="1287658" algn="l" defTabSz="858439" rtl="0" eaLnBrk="1" latinLnBrk="0" hangingPunct="1">
              <a:defRPr sz="1690" kern="1200">
                <a:solidFill>
                  <a:schemeClr val="lt1"/>
                </a:solidFill>
                <a:latin typeface="+mn-lt"/>
                <a:ea typeface="+mn-ea"/>
                <a:cs typeface="+mn-cs"/>
              </a:defRPr>
            </a:lvl4pPr>
            <a:lvl5pPr marL="1716877" algn="l" defTabSz="858439" rtl="0" eaLnBrk="1" latinLnBrk="0" hangingPunct="1">
              <a:defRPr sz="1690" kern="1200">
                <a:solidFill>
                  <a:schemeClr val="lt1"/>
                </a:solidFill>
                <a:latin typeface="+mn-lt"/>
                <a:ea typeface="+mn-ea"/>
                <a:cs typeface="+mn-cs"/>
              </a:defRPr>
            </a:lvl5pPr>
            <a:lvl6pPr marL="2146097" algn="l" defTabSz="858439" rtl="0" eaLnBrk="1" latinLnBrk="0" hangingPunct="1">
              <a:defRPr sz="1690" kern="1200">
                <a:solidFill>
                  <a:schemeClr val="lt1"/>
                </a:solidFill>
                <a:latin typeface="+mn-lt"/>
                <a:ea typeface="+mn-ea"/>
                <a:cs typeface="+mn-cs"/>
              </a:defRPr>
            </a:lvl6pPr>
            <a:lvl7pPr marL="2575316" algn="l" defTabSz="858439" rtl="0" eaLnBrk="1" latinLnBrk="0" hangingPunct="1">
              <a:defRPr sz="1690" kern="1200">
                <a:solidFill>
                  <a:schemeClr val="lt1"/>
                </a:solidFill>
                <a:latin typeface="+mn-lt"/>
                <a:ea typeface="+mn-ea"/>
                <a:cs typeface="+mn-cs"/>
              </a:defRPr>
            </a:lvl7pPr>
            <a:lvl8pPr marL="3004536" algn="l" defTabSz="858439" rtl="0" eaLnBrk="1" latinLnBrk="0" hangingPunct="1">
              <a:defRPr sz="1690" kern="1200">
                <a:solidFill>
                  <a:schemeClr val="lt1"/>
                </a:solidFill>
                <a:latin typeface="+mn-lt"/>
                <a:ea typeface="+mn-ea"/>
                <a:cs typeface="+mn-cs"/>
              </a:defRPr>
            </a:lvl8pPr>
            <a:lvl9pPr marL="3433755" algn="l" defTabSz="858439" rtl="0" eaLnBrk="1" latinLnBrk="0" hangingPunct="1">
              <a:defRPr sz="1690" kern="1200">
                <a:solidFill>
                  <a:schemeClr val="lt1"/>
                </a:solidFill>
                <a:latin typeface="+mn-lt"/>
                <a:ea typeface="+mn-ea"/>
                <a:cs typeface="+mn-cs"/>
              </a:defRPr>
            </a:lvl9pPr>
          </a:lstStyle>
          <a:p>
            <a:pPr algn="ctr"/>
            <a:endParaRPr lang="en-GB"/>
          </a:p>
        </p:txBody>
      </p:sp>
      <p:sp>
        <p:nvSpPr>
          <p:cNvPr id="15" name="Rectangle 14">
            <a:extLst>
              <a:ext uri="{FF2B5EF4-FFF2-40B4-BE49-F238E27FC236}">
                <a16:creationId xmlns:a16="http://schemas.microsoft.com/office/drawing/2014/main" id="{368E2BCB-36E9-6C58-460F-B1502BF3406E}"/>
              </a:ext>
            </a:extLst>
          </p:cNvPr>
          <p:cNvSpPr/>
          <p:nvPr/>
        </p:nvSpPr>
        <p:spPr>
          <a:xfrm>
            <a:off x="3322323" y="2205510"/>
            <a:ext cx="183696" cy="2698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858439" rtl="0" eaLnBrk="1" latinLnBrk="0" hangingPunct="1">
              <a:defRPr sz="1690" kern="1200">
                <a:solidFill>
                  <a:schemeClr val="lt1"/>
                </a:solidFill>
                <a:latin typeface="+mn-lt"/>
                <a:ea typeface="+mn-ea"/>
                <a:cs typeface="+mn-cs"/>
              </a:defRPr>
            </a:lvl1pPr>
            <a:lvl2pPr marL="429219" algn="l" defTabSz="858439" rtl="0" eaLnBrk="1" latinLnBrk="0" hangingPunct="1">
              <a:defRPr sz="1690" kern="1200">
                <a:solidFill>
                  <a:schemeClr val="lt1"/>
                </a:solidFill>
                <a:latin typeface="+mn-lt"/>
                <a:ea typeface="+mn-ea"/>
                <a:cs typeface="+mn-cs"/>
              </a:defRPr>
            </a:lvl2pPr>
            <a:lvl3pPr marL="858439" algn="l" defTabSz="858439" rtl="0" eaLnBrk="1" latinLnBrk="0" hangingPunct="1">
              <a:defRPr sz="1690" kern="1200">
                <a:solidFill>
                  <a:schemeClr val="lt1"/>
                </a:solidFill>
                <a:latin typeface="+mn-lt"/>
                <a:ea typeface="+mn-ea"/>
                <a:cs typeface="+mn-cs"/>
              </a:defRPr>
            </a:lvl3pPr>
            <a:lvl4pPr marL="1287658" algn="l" defTabSz="858439" rtl="0" eaLnBrk="1" latinLnBrk="0" hangingPunct="1">
              <a:defRPr sz="1690" kern="1200">
                <a:solidFill>
                  <a:schemeClr val="lt1"/>
                </a:solidFill>
                <a:latin typeface="+mn-lt"/>
                <a:ea typeface="+mn-ea"/>
                <a:cs typeface="+mn-cs"/>
              </a:defRPr>
            </a:lvl4pPr>
            <a:lvl5pPr marL="1716877" algn="l" defTabSz="858439" rtl="0" eaLnBrk="1" latinLnBrk="0" hangingPunct="1">
              <a:defRPr sz="1690" kern="1200">
                <a:solidFill>
                  <a:schemeClr val="lt1"/>
                </a:solidFill>
                <a:latin typeface="+mn-lt"/>
                <a:ea typeface="+mn-ea"/>
                <a:cs typeface="+mn-cs"/>
              </a:defRPr>
            </a:lvl5pPr>
            <a:lvl6pPr marL="2146097" algn="l" defTabSz="858439" rtl="0" eaLnBrk="1" latinLnBrk="0" hangingPunct="1">
              <a:defRPr sz="1690" kern="1200">
                <a:solidFill>
                  <a:schemeClr val="lt1"/>
                </a:solidFill>
                <a:latin typeface="+mn-lt"/>
                <a:ea typeface="+mn-ea"/>
                <a:cs typeface="+mn-cs"/>
              </a:defRPr>
            </a:lvl6pPr>
            <a:lvl7pPr marL="2575316" algn="l" defTabSz="858439" rtl="0" eaLnBrk="1" latinLnBrk="0" hangingPunct="1">
              <a:defRPr sz="1690" kern="1200">
                <a:solidFill>
                  <a:schemeClr val="lt1"/>
                </a:solidFill>
                <a:latin typeface="+mn-lt"/>
                <a:ea typeface="+mn-ea"/>
                <a:cs typeface="+mn-cs"/>
              </a:defRPr>
            </a:lvl7pPr>
            <a:lvl8pPr marL="3004536" algn="l" defTabSz="858439" rtl="0" eaLnBrk="1" latinLnBrk="0" hangingPunct="1">
              <a:defRPr sz="1690" kern="1200">
                <a:solidFill>
                  <a:schemeClr val="lt1"/>
                </a:solidFill>
                <a:latin typeface="+mn-lt"/>
                <a:ea typeface="+mn-ea"/>
                <a:cs typeface="+mn-cs"/>
              </a:defRPr>
            </a:lvl8pPr>
            <a:lvl9pPr marL="3433755" algn="l" defTabSz="858439" rtl="0" eaLnBrk="1" latinLnBrk="0" hangingPunct="1">
              <a:defRPr sz="1690" kern="1200">
                <a:solidFill>
                  <a:schemeClr val="lt1"/>
                </a:solidFill>
                <a:latin typeface="+mn-lt"/>
                <a:ea typeface="+mn-ea"/>
                <a:cs typeface="+mn-cs"/>
              </a:defRPr>
            </a:lvl9pPr>
          </a:lstStyle>
          <a:p>
            <a:pPr algn="ctr"/>
            <a:endParaRPr lang="en-GB"/>
          </a:p>
        </p:txBody>
      </p:sp>
      <p:sp>
        <p:nvSpPr>
          <p:cNvPr id="16" name="Rectangle 15">
            <a:extLst>
              <a:ext uri="{FF2B5EF4-FFF2-40B4-BE49-F238E27FC236}">
                <a16:creationId xmlns:a16="http://schemas.microsoft.com/office/drawing/2014/main" id="{E2B4D89F-3E34-3C16-2A11-E420996DDED0}"/>
              </a:ext>
            </a:extLst>
          </p:cNvPr>
          <p:cNvSpPr/>
          <p:nvPr/>
        </p:nvSpPr>
        <p:spPr>
          <a:xfrm>
            <a:off x="3990870" y="2201915"/>
            <a:ext cx="183696" cy="2698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858439" rtl="0" eaLnBrk="1" latinLnBrk="0" hangingPunct="1">
              <a:defRPr sz="1690" kern="1200">
                <a:solidFill>
                  <a:schemeClr val="lt1"/>
                </a:solidFill>
                <a:latin typeface="+mn-lt"/>
                <a:ea typeface="+mn-ea"/>
                <a:cs typeface="+mn-cs"/>
              </a:defRPr>
            </a:lvl1pPr>
            <a:lvl2pPr marL="429219" algn="l" defTabSz="858439" rtl="0" eaLnBrk="1" latinLnBrk="0" hangingPunct="1">
              <a:defRPr sz="1690" kern="1200">
                <a:solidFill>
                  <a:schemeClr val="lt1"/>
                </a:solidFill>
                <a:latin typeface="+mn-lt"/>
                <a:ea typeface="+mn-ea"/>
                <a:cs typeface="+mn-cs"/>
              </a:defRPr>
            </a:lvl2pPr>
            <a:lvl3pPr marL="858439" algn="l" defTabSz="858439" rtl="0" eaLnBrk="1" latinLnBrk="0" hangingPunct="1">
              <a:defRPr sz="1690" kern="1200">
                <a:solidFill>
                  <a:schemeClr val="lt1"/>
                </a:solidFill>
                <a:latin typeface="+mn-lt"/>
                <a:ea typeface="+mn-ea"/>
                <a:cs typeface="+mn-cs"/>
              </a:defRPr>
            </a:lvl3pPr>
            <a:lvl4pPr marL="1287658" algn="l" defTabSz="858439" rtl="0" eaLnBrk="1" latinLnBrk="0" hangingPunct="1">
              <a:defRPr sz="1690" kern="1200">
                <a:solidFill>
                  <a:schemeClr val="lt1"/>
                </a:solidFill>
                <a:latin typeface="+mn-lt"/>
                <a:ea typeface="+mn-ea"/>
                <a:cs typeface="+mn-cs"/>
              </a:defRPr>
            </a:lvl4pPr>
            <a:lvl5pPr marL="1716877" algn="l" defTabSz="858439" rtl="0" eaLnBrk="1" latinLnBrk="0" hangingPunct="1">
              <a:defRPr sz="1690" kern="1200">
                <a:solidFill>
                  <a:schemeClr val="lt1"/>
                </a:solidFill>
                <a:latin typeface="+mn-lt"/>
                <a:ea typeface="+mn-ea"/>
                <a:cs typeface="+mn-cs"/>
              </a:defRPr>
            </a:lvl5pPr>
            <a:lvl6pPr marL="2146097" algn="l" defTabSz="858439" rtl="0" eaLnBrk="1" latinLnBrk="0" hangingPunct="1">
              <a:defRPr sz="1690" kern="1200">
                <a:solidFill>
                  <a:schemeClr val="lt1"/>
                </a:solidFill>
                <a:latin typeface="+mn-lt"/>
                <a:ea typeface="+mn-ea"/>
                <a:cs typeface="+mn-cs"/>
              </a:defRPr>
            </a:lvl6pPr>
            <a:lvl7pPr marL="2575316" algn="l" defTabSz="858439" rtl="0" eaLnBrk="1" latinLnBrk="0" hangingPunct="1">
              <a:defRPr sz="1690" kern="1200">
                <a:solidFill>
                  <a:schemeClr val="lt1"/>
                </a:solidFill>
                <a:latin typeface="+mn-lt"/>
                <a:ea typeface="+mn-ea"/>
                <a:cs typeface="+mn-cs"/>
              </a:defRPr>
            </a:lvl7pPr>
            <a:lvl8pPr marL="3004536" algn="l" defTabSz="858439" rtl="0" eaLnBrk="1" latinLnBrk="0" hangingPunct="1">
              <a:defRPr sz="1690" kern="1200">
                <a:solidFill>
                  <a:schemeClr val="lt1"/>
                </a:solidFill>
                <a:latin typeface="+mn-lt"/>
                <a:ea typeface="+mn-ea"/>
                <a:cs typeface="+mn-cs"/>
              </a:defRPr>
            </a:lvl8pPr>
            <a:lvl9pPr marL="3433755" algn="l" defTabSz="858439" rtl="0" eaLnBrk="1" latinLnBrk="0" hangingPunct="1">
              <a:defRPr sz="1690" kern="1200">
                <a:solidFill>
                  <a:schemeClr val="lt1"/>
                </a:solidFill>
                <a:latin typeface="+mn-lt"/>
                <a:ea typeface="+mn-ea"/>
                <a:cs typeface="+mn-cs"/>
              </a:defRPr>
            </a:lvl9pPr>
          </a:lstStyle>
          <a:p>
            <a:pPr algn="ctr"/>
            <a:endParaRPr lang="en-GB"/>
          </a:p>
        </p:txBody>
      </p:sp>
      <p:sp>
        <p:nvSpPr>
          <p:cNvPr id="17" name="TextBox 16">
            <a:extLst>
              <a:ext uri="{FF2B5EF4-FFF2-40B4-BE49-F238E27FC236}">
                <a16:creationId xmlns:a16="http://schemas.microsoft.com/office/drawing/2014/main" id="{90886E60-FD76-EAF4-5433-E3C110DE97E3}"/>
              </a:ext>
            </a:extLst>
          </p:cNvPr>
          <p:cNvSpPr txBox="1"/>
          <p:nvPr/>
        </p:nvSpPr>
        <p:spPr>
          <a:xfrm>
            <a:off x="5983940" y="1250576"/>
            <a:ext cx="2783541" cy="3672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000">
                <a:solidFill>
                  <a:srgbClr val="047B99"/>
                </a:solidFill>
                <a:ea typeface="Calibri"/>
                <a:cs typeface="Calibri"/>
              </a:rPr>
              <a:t>Europe is the </a:t>
            </a:r>
            <a:r>
              <a:rPr lang="en-GB" sz="2000" b="1">
                <a:solidFill>
                  <a:srgbClr val="047B99"/>
                </a:solidFill>
                <a:ea typeface="Calibri"/>
                <a:cs typeface="Calibri"/>
              </a:rPr>
              <a:t>fastest-warming continent</a:t>
            </a:r>
            <a:r>
              <a:rPr lang="en-GB" sz="2000">
                <a:solidFill>
                  <a:srgbClr val="047B99"/>
                </a:solidFill>
                <a:ea typeface="Calibri"/>
                <a:cs typeface="Calibri"/>
              </a:rPr>
              <a:t> — warming at about </a:t>
            </a:r>
            <a:r>
              <a:rPr lang="en-GB" sz="2000" b="1">
                <a:solidFill>
                  <a:srgbClr val="047B99"/>
                </a:solidFill>
                <a:ea typeface="Calibri"/>
                <a:cs typeface="Calibri"/>
              </a:rPr>
              <a:t>twice the global average</a:t>
            </a:r>
            <a:r>
              <a:rPr lang="en-GB" sz="2000">
                <a:solidFill>
                  <a:srgbClr val="047B99"/>
                </a:solidFill>
                <a:ea typeface="Calibri"/>
                <a:cs typeface="Calibri"/>
              </a:rPr>
              <a:t> since the 1980s</a:t>
            </a:r>
            <a:endParaRPr lang="en-US" sz="2000">
              <a:ea typeface="Calibri"/>
              <a:cs typeface="Calibri"/>
            </a:endParaRPr>
          </a:p>
          <a:p>
            <a:pPr>
              <a:lnSpc>
                <a:spcPct val="90000"/>
              </a:lnSpc>
              <a:spcBef>
                <a:spcPts val="1000"/>
              </a:spcBef>
            </a:pPr>
            <a:r>
              <a:rPr lang="en-GB" sz="2000" b="1">
                <a:solidFill>
                  <a:srgbClr val="047B99"/>
                </a:solidFill>
                <a:ea typeface="Calibri"/>
                <a:cs typeface="Calibri"/>
              </a:rPr>
              <a:t>Heat stress risks</a:t>
            </a:r>
            <a:r>
              <a:rPr lang="en-GB" sz="2000">
                <a:solidFill>
                  <a:srgbClr val="047B99"/>
                </a:solidFill>
                <a:ea typeface="Calibri"/>
                <a:cs typeface="Calibri"/>
              </a:rPr>
              <a:t> are </a:t>
            </a:r>
            <a:r>
              <a:rPr lang="en-GB" sz="2000" b="1">
                <a:solidFill>
                  <a:srgbClr val="047B99"/>
                </a:solidFill>
                <a:ea typeface="Calibri"/>
                <a:cs typeface="Calibri"/>
              </a:rPr>
              <a:t>already critical</a:t>
            </a:r>
            <a:r>
              <a:rPr lang="en-GB" sz="2000">
                <a:solidFill>
                  <a:srgbClr val="047B99"/>
                </a:solidFill>
                <a:ea typeface="Calibri"/>
                <a:cs typeface="Calibri"/>
              </a:rPr>
              <a:t> in southern Europe; </a:t>
            </a:r>
            <a:endParaRPr lang="en-US" sz="2000">
              <a:solidFill>
                <a:srgbClr val="000000"/>
              </a:solidFill>
              <a:ea typeface="Calibri"/>
              <a:cs typeface="Calibri"/>
            </a:endParaRPr>
          </a:p>
          <a:p>
            <a:pPr>
              <a:lnSpc>
                <a:spcPct val="90000"/>
              </a:lnSpc>
              <a:spcBef>
                <a:spcPts val="1000"/>
              </a:spcBef>
            </a:pPr>
            <a:r>
              <a:rPr lang="en-GB" sz="2000" dirty="0">
                <a:solidFill>
                  <a:srgbClr val="047B99"/>
                </a:solidFill>
                <a:ea typeface="Calibri"/>
                <a:cs typeface="Calibri"/>
              </a:rPr>
              <a:t>In the future, some climate risks will see an increase </a:t>
            </a:r>
            <a:r>
              <a:rPr lang="en-GB" sz="2000" b="1" dirty="0">
                <a:solidFill>
                  <a:srgbClr val="047B99"/>
                </a:solidFill>
                <a:ea typeface="Calibri"/>
                <a:cs typeface="Calibri"/>
              </a:rPr>
              <a:t>across European regions</a:t>
            </a:r>
          </a:p>
        </p:txBody>
      </p:sp>
    </p:spTree>
    <p:extLst>
      <p:ext uri="{BB962C8B-B14F-4D97-AF65-F5344CB8AC3E}">
        <p14:creationId xmlns:p14="http://schemas.microsoft.com/office/powerpoint/2010/main" val="243583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CF41-0439-E8AF-186D-362908042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D2EDF-0E7B-0B50-5442-FEC4F132327F}"/>
              </a:ext>
            </a:extLst>
          </p:cNvPr>
          <p:cNvSpPr>
            <a:spLocks noGrp="1"/>
          </p:cNvSpPr>
          <p:nvPr>
            <p:ph type="title"/>
          </p:nvPr>
        </p:nvSpPr>
        <p:spPr>
          <a:xfrm>
            <a:off x="628650" y="151200"/>
            <a:ext cx="7886700" cy="732154"/>
          </a:xfrm>
        </p:spPr>
        <p:txBody>
          <a:bodyPr anchor="t">
            <a:normAutofit/>
          </a:bodyPr>
          <a:lstStyle/>
          <a:p>
            <a:r>
              <a:rPr lang="en-GB" b="0"/>
              <a:t>Amid Rising Temperatures...</a:t>
            </a:r>
          </a:p>
          <a:p>
            <a:endParaRPr lang="en-GB" b="0"/>
          </a:p>
        </p:txBody>
      </p:sp>
      <p:pic>
        <p:nvPicPr>
          <p:cNvPr id="16" name="Picture 15">
            <a:extLst>
              <a:ext uri="{FF2B5EF4-FFF2-40B4-BE49-F238E27FC236}">
                <a16:creationId xmlns:a16="http://schemas.microsoft.com/office/drawing/2014/main" id="{7F7D7417-1BB1-B201-5B74-3289B54C8A4A}"/>
              </a:ext>
            </a:extLst>
          </p:cNvPr>
          <p:cNvPicPr>
            <a:picLocks noChangeAspect="1"/>
          </p:cNvPicPr>
          <p:nvPr/>
        </p:nvPicPr>
        <p:blipFill>
          <a:blip r:embed="rId2"/>
          <a:stretch>
            <a:fillRect/>
          </a:stretch>
        </p:blipFill>
        <p:spPr>
          <a:xfrm>
            <a:off x="1006864" y="1112628"/>
            <a:ext cx="7130272" cy="5135952"/>
          </a:xfrm>
          <a:prstGeom prst="rect">
            <a:avLst/>
          </a:prstGeom>
        </p:spPr>
      </p:pic>
      <p:sp>
        <p:nvSpPr>
          <p:cNvPr id="3" name="TextBox 3">
            <a:extLst>
              <a:ext uri="{FF2B5EF4-FFF2-40B4-BE49-F238E27FC236}">
                <a16:creationId xmlns:a16="http://schemas.microsoft.com/office/drawing/2014/main" id="{8C2EBE3C-57AF-5C09-C670-09B933BCF043}"/>
              </a:ext>
            </a:extLst>
          </p:cNvPr>
          <p:cNvSpPr txBox="1"/>
          <p:nvPr/>
        </p:nvSpPr>
        <p:spPr>
          <a:xfrm>
            <a:off x="2906192" y="6104532"/>
            <a:ext cx="3327010" cy="2862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858439" rtl="0" eaLnBrk="1" latinLnBrk="0" hangingPunct="1">
              <a:defRPr sz="1690" kern="1200">
                <a:solidFill>
                  <a:schemeClr val="tx1"/>
                </a:solidFill>
                <a:latin typeface="+mn-lt"/>
                <a:ea typeface="+mn-ea"/>
                <a:cs typeface="+mn-cs"/>
              </a:defRPr>
            </a:lvl1pPr>
            <a:lvl2pPr marL="429219" algn="l" defTabSz="858439" rtl="0" eaLnBrk="1" latinLnBrk="0" hangingPunct="1">
              <a:defRPr sz="1690" kern="1200">
                <a:solidFill>
                  <a:schemeClr val="tx1"/>
                </a:solidFill>
                <a:latin typeface="+mn-lt"/>
                <a:ea typeface="+mn-ea"/>
                <a:cs typeface="+mn-cs"/>
              </a:defRPr>
            </a:lvl2pPr>
            <a:lvl3pPr marL="858439" algn="l" defTabSz="858439" rtl="0" eaLnBrk="1" latinLnBrk="0" hangingPunct="1">
              <a:defRPr sz="1690" kern="1200">
                <a:solidFill>
                  <a:schemeClr val="tx1"/>
                </a:solidFill>
                <a:latin typeface="+mn-lt"/>
                <a:ea typeface="+mn-ea"/>
                <a:cs typeface="+mn-cs"/>
              </a:defRPr>
            </a:lvl3pPr>
            <a:lvl4pPr marL="1287658" algn="l" defTabSz="858439" rtl="0" eaLnBrk="1" latinLnBrk="0" hangingPunct="1">
              <a:defRPr sz="1690" kern="1200">
                <a:solidFill>
                  <a:schemeClr val="tx1"/>
                </a:solidFill>
                <a:latin typeface="+mn-lt"/>
                <a:ea typeface="+mn-ea"/>
                <a:cs typeface="+mn-cs"/>
              </a:defRPr>
            </a:lvl4pPr>
            <a:lvl5pPr marL="1716877" algn="l" defTabSz="858439" rtl="0" eaLnBrk="1" latinLnBrk="0" hangingPunct="1">
              <a:defRPr sz="1690" kern="1200">
                <a:solidFill>
                  <a:schemeClr val="tx1"/>
                </a:solidFill>
                <a:latin typeface="+mn-lt"/>
                <a:ea typeface="+mn-ea"/>
                <a:cs typeface="+mn-cs"/>
              </a:defRPr>
            </a:lvl5pPr>
            <a:lvl6pPr marL="2146097" algn="l" defTabSz="858439" rtl="0" eaLnBrk="1" latinLnBrk="0" hangingPunct="1">
              <a:defRPr sz="1690" kern="1200">
                <a:solidFill>
                  <a:schemeClr val="tx1"/>
                </a:solidFill>
                <a:latin typeface="+mn-lt"/>
                <a:ea typeface="+mn-ea"/>
                <a:cs typeface="+mn-cs"/>
              </a:defRPr>
            </a:lvl6pPr>
            <a:lvl7pPr marL="2575316" algn="l" defTabSz="858439" rtl="0" eaLnBrk="1" latinLnBrk="0" hangingPunct="1">
              <a:defRPr sz="1690" kern="1200">
                <a:solidFill>
                  <a:schemeClr val="tx1"/>
                </a:solidFill>
                <a:latin typeface="+mn-lt"/>
                <a:ea typeface="+mn-ea"/>
                <a:cs typeface="+mn-cs"/>
              </a:defRPr>
            </a:lvl7pPr>
            <a:lvl8pPr marL="3004536" algn="l" defTabSz="858439" rtl="0" eaLnBrk="1" latinLnBrk="0" hangingPunct="1">
              <a:defRPr sz="1690" kern="1200">
                <a:solidFill>
                  <a:schemeClr val="tx1"/>
                </a:solidFill>
                <a:latin typeface="+mn-lt"/>
                <a:ea typeface="+mn-ea"/>
                <a:cs typeface="+mn-cs"/>
              </a:defRPr>
            </a:lvl8pPr>
            <a:lvl9pPr marL="3433755" algn="l" defTabSz="858439" rtl="0" eaLnBrk="1" latinLnBrk="0" hangingPunct="1">
              <a:defRPr sz="1690" kern="1200">
                <a:solidFill>
                  <a:schemeClr val="tx1"/>
                </a:solidFill>
                <a:latin typeface="+mn-lt"/>
                <a:ea typeface="+mn-ea"/>
                <a:cs typeface="+mn-cs"/>
              </a:defRPr>
            </a:lvl9pPr>
          </a:lstStyle>
          <a:p>
            <a:pPr>
              <a:lnSpc>
                <a:spcPct val="90000"/>
              </a:lnSpc>
              <a:spcBef>
                <a:spcPts val="1000"/>
              </a:spcBef>
            </a:pPr>
            <a:r>
              <a:rPr lang="en-GB" sz="1400" dirty="0">
                <a:solidFill>
                  <a:srgbClr val="047B99"/>
                </a:solidFill>
                <a:ea typeface="Calibri"/>
                <a:cs typeface="Calibri"/>
              </a:rPr>
              <a:t>Source: European Climate Risk Assessment </a:t>
            </a:r>
            <a:endParaRPr lang="en-GB" sz="1400" dirty="0">
              <a:ea typeface="Calibri"/>
              <a:cs typeface="Calibri"/>
            </a:endParaRPr>
          </a:p>
        </p:txBody>
      </p:sp>
    </p:spTree>
    <p:extLst>
      <p:ext uri="{BB962C8B-B14F-4D97-AF65-F5344CB8AC3E}">
        <p14:creationId xmlns:p14="http://schemas.microsoft.com/office/powerpoint/2010/main" val="246216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31C14-A10F-BF24-2C81-A1DE777B2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9AF48-D4C0-16EB-2705-F6F79E5FFA9B}"/>
              </a:ext>
            </a:extLst>
          </p:cNvPr>
          <p:cNvSpPr>
            <a:spLocks noGrp="1"/>
          </p:cNvSpPr>
          <p:nvPr>
            <p:ph type="title"/>
          </p:nvPr>
        </p:nvSpPr>
        <p:spPr>
          <a:xfrm>
            <a:off x="628650" y="151200"/>
            <a:ext cx="7886700" cy="732154"/>
          </a:xfrm>
        </p:spPr>
        <p:txBody>
          <a:bodyPr anchor="t">
            <a:normAutofit/>
          </a:bodyPr>
          <a:lstStyle/>
          <a:p>
            <a:r>
              <a:rPr lang="en-GB" b="0"/>
              <a:t>...EU climate effort is dwindling...</a:t>
            </a:r>
          </a:p>
          <a:p>
            <a:endParaRPr lang="en-GB" b="0"/>
          </a:p>
        </p:txBody>
      </p:sp>
      <p:sp>
        <p:nvSpPr>
          <p:cNvPr id="9" name="TextBox 8">
            <a:extLst>
              <a:ext uri="{FF2B5EF4-FFF2-40B4-BE49-F238E27FC236}">
                <a16:creationId xmlns:a16="http://schemas.microsoft.com/office/drawing/2014/main" id="{CD0F2D33-656C-9897-D587-7E9CEE166822}"/>
              </a:ext>
            </a:extLst>
          </p:cNvPr>
          <p:cNvSpPr txBox="1"/>
          <p:nvPr/>
        </p:nvSpPr>
        <p:spPr>
          <a:xfrm>
            <a:off x="6992090" y="1435682"/>
            <a:ext cx="1935369" cy="39559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28625" lvl="1">
              <a:lnSpc>
                <a:spcPct val="90000"/>
              </a:lnSpc>
              <a:spcBef>
                <a:spcPts val="500"/>
              </a:spcBef>
            </a:pPr>
            <a:r>
              <a:rPr lang="en-GB" sz="1600" dirty="0">
                <a:solidFill>
                  <a:srgbClr val="047B99"/>
                </a:solidFill>
                <a:latin typeface="Calibri"/>
                <a:ea typeface="Calibri"/>
                <a:cs typeface="Calibri"/>
              </a:rPr>
              <a:t>Current GHG projections indicate that </a:t>
            </a:r>
            <a:r>
              <a:rPr lang="en-GB" sz="1600" b="1" dirty="0">
                <a:solidFill>
                  <a:srgbClr val="047B99"/>
                </a:solidFill>
                <a:latin typeface="Calibri"/>
                <a:ea typeface="Calibri"/>
                <a:cs typeface="Calibri"/>
              </a:rPr>
              <a:t>EU will miss 55% reduction target </a:t>
            </a:r>
            <a:r>
              <a:rPr lang="en-GB" sz="1600" dirty="0">
                <a:solidFill>
                  <a:srgbClr val="047B99"/>
                </a:solidFill>
                <a:latin typeface="Calibri"/>
                <a:ea typeface="Calibri"/>
                <a:cs typeface="Calibri"/>
              </a:rPr>
              <a:t>in net emissions by 2030 compared </a:t>
            </a:r>
            <a:r>
              <a:rPr lang="en-GB" sz="1600">
                <a:solidFill>
                  <a:srgbClr val="047B99"/>
                </a:solidFill>
                <a:latin typeface="Calibri"/>
                <a:ea typeface="Calibri"/>
                <a:cs typeface="Calibri"/>
              </a:rPr>
              <a:t>to 1990 levels...</a:t>
            </a:r>
            <a:endParaRPr lang="en-GB" sz="1600" dirty="0">
              <a:solidFill>
                <a:srgbClr val="047B99"/>
              </a:solidFill>
              <a:latin typeface="Calibri"/>
              <a:ea typeface="Calibri"/>
              <a:cs typeface="Calibri"/>
            </a:endParaRPr>
          </a:p>
          <a:p>
            <a:pPr marL="428625" lvl="1">
              <a:lnSpc>
                <a:spcPct val="90000"/>
              </a:lnSpc>
              <a:spcBef>
                <a:spcPts val="500"/>
              </a:spcBef>
            </a:pPr>
            <a:r>
              <a:rPr lang="en-GB" sz="1600" dirty="0">
                <a:solidFill>
                  <a:srgbClr val="047B99"/>
                </a:solidFill>
                <a:latin typeface="Calibri"/>
                <a:ea typeface="Calibri"/>
                <a:cs typeface="Calibri"/>
              </a:rPr>
              <a:t>...achieving only a 49% net reduction with existing measures... </a:t>
            </a:r>
            <a:br>
              <a:rPr lang="en-GB" sz="1600" dirty="0">
                <a:latin typeface="Calibri"/>
                <a:ea typeface="Calibri"/>
                <a:cs typeface="Calibri"/>
              </a:rPr>
            </a:br>
            <a:br>
              <a:rPr lang="en-GB" sz="1600" dirty="0">
                <a:latin typeface="Calibri"/>
                <a:ea typeface="Calibri"/>
                <a:cs typeface="Calibri"/>
              </a:rPr>
            </a:br>
            <a:r>
              <a:rPr lang="en-GB" sz="1600" dirty="0">
                <a:solidFill>
                  <a:srgbClr val="047B99"/>
                </a:solidFill>
                <a:latin typeface="Calibri"/>
                <a:ea typeface="Calibri"/>
                <a:cs typeface="Calibri"/>
              </a:rPr>
              <a:t>(</a:t>
            </a:r>
            <a:r>
              <a:rPr lang="en-GB" sz="1600" dirty="0">
                <a:solidFill>
                  <a:srgbClr val="047B99"/>
                </a:solidFill>
                <a:latin typeface="Calibri"/>
                <a:ea typeface="Calibri"/>
                <a:cs typeface="Calibri"/>
                <a:hlinkClick r:id="rId2"/>
              </a:rPr>
              <a:t>EEA, 2024</a:t>
            </a:r>
            <a:r>
              <a:rPr lang="en-GB" sz="1600" dirty="0">
                <a:solidFill>
                  <a:srgbClr val="047B99"/>
                </a:solidFill>
                <a:latin typeface="Calibri"/>
                <a:ea typeface="Calibri"/>
                <a:cs typeface="Calibri"/>
              </a:rPr>
              <a:t>) </a:t>
            </a:r>
            <a:endParaRPr lang="en-GB" sz="1600">
              <a:solidFill>
                <a:srgbClr val="047B99"/>
              </a:solidFill>
              <a:ea typeface="Calibri"/>
              <a:cs typeface="Calibri"/>
            </a:endParaRPr>
          </a:p>
          <a:p>
            <a:endParaRPr lang="en-GB" sz="1650">
              <a:ea typeface="Calibri"/>
              <a:cs typeface="Calibri"/>
            </a:endParaRPr>
          </a:p>
        </p:txBody>
      </p:sp>
      <p:pic>
        <p:nvPicPr>
          <p:cNvPr id="12" name="Content Placeholder 11" descr="A graph showing the growth of climate targets">
            <a:extLst>
              <a:ext uri="{FF2B5EF4-FFF2-40B4-BE49-F238E27FC236}">
                <a16:creationId xmlns:a16="http://schemas.microsoft.com/office/drawing/2014/main" id="{963A7A4E-8E84-1E61-1251-B60C54F3E4B4}"/>
              </a:ext>
            </a:extLst>
          </p:cNvPr>
          <p:cNvPicPr>
            <a:picLocks noGrp="1" noChangeAspect="1"/>
          </p:cNvPicPr>
          <p:nvPr>
            <p:ph idx="1"/>
          </p:nvPr>
        </p:nvPicPr>
        <p:blipFill>
          <a:blip r:embed="rId3"/>
          <a:stretch>
            <a:fillRect/>
          </a:stretch>
        </p:blipFill>
        <p:spPr>
          <a:xfrm>
            <a:off x="622200" y="1138833"/>
            <a:ext cx="6362747" cy="4717955"/>
          </a:xfrm>
        </p:spPr>
      </p:pic>
      <p:sp>
        <p:nvSpPr>
          <p:cNvPr id="3" name="TextBox 3">
            <a:extLst>
              <a:ext uri="{FF2B5EF4-FFF2-40B4-BE49-F238E27FC236}">
                <a16:creationId xmlns:a16="http://schemas.microsoft.com/office/drawing/2014/main" id="{2BE9BD79-E100-C647-E91F-C7F7DDBFFDB4}"/>
              </a:ext>
            </a:extLst>
          </p:cNvPr>
          <p:cNvSpPr txBox="1"/>
          <p:nvPr/>
        </p:nvSpPr>
        <p:spPr>
          <a:xfrm>
            <a:off x="2764302" y="6112414"/>
            <a:ext cx="3327010" cy="5471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858439" rtl="0" eaLnBrk="1" latinLnBrk="0" hangingPunct="1">
              <a:defRPr sz="1690" kern="1200">
                <a:solidFill>
                  <a:schemeClr val="tx1"/>
                </a:solidFill>
                <a:latin typeface="+mn-lt"/>
                <a:ea typeface="+mn-ea"/>
                <a:cs typeface="+mn-cs"/>
              </a:defRPr>
            </a:lvl1pPr>
            <a:lvl2pPr marL="429219" algn="l" defTabSz="858439" rtl="0" eaLnBrk="1" latinLnBrk="0" hangingPunct="1">
              <a:defRPr sz="1690" kern="1200">
                <a:solidFill>
                  <a:schemeClr val="tx1"/>
                </a:solidFill>
                <a:latin typeface="+mn-lt"/>
                <a:ea typeface="+mn-ea"/>
                <a:cs typeface="+mn-cs"/>
              </a:defRPr>
            </a:lvl2pPr>
            <a:lvl3pPr marL="858439" algn="l" defTabSz="858439" rtl="0" eaLnBrk="1" latinLnBrk="0" hangingPunct="1">
              <a:defRPr sz="1690" kern="1200">
                <a:solidFill>
                  <a:schemeClr val="tx1"/>
                </a:solidFill>
                <a:latin typeface="+mn-lt"/>
                <a:ea typeface="+mn-ea"/>
                <a:cs typeface="+mn-cs"/>
              </a:defRPr>
            </a:lvl3pPr>
            <a:lvl4pPr marL="1287658" algn="l" defTabSz="858439" rtl="0" eaLnBrk="1" latinLnBrk="0" hangingPunct="1">
              <a:defRPr sz="1690" kern="1200">
                <a:solidFill>
                  <a:schemeClr val="tx1"/>
                </a:solidFill>
                <a:latin typeface="+mn-lt"/>
                <a:ea typeface="+mn-ea"/>
                <a:cs typeface="+mn-cs"/>
              </a:defRPr>
            </a:lvl4pPr>
            <a:lvl5pPr marL="1716877" algn="l" defTabSz="858439" rtl="0" eaLnBrk="1" latinLnBrk="0" hangingPunct="1">
              <a:defRPr sz="1690" kern="1200">
                <a:solidFill>
                  <a:schemeClr val="tx1"/>
                </a:solidFill>
                <a:latin typeface="+mn-lt"/>
                <a:ea typeface="+mn-ea"/>
                <a:cs typeface="+mn-cs"/>
              </a:defRPr>
            </a:lvl5pPr>
            <a:lvl6pPr marL="2146097" algn="l" defTabSz="858439" rtl="0" eaLnBrk="1" latinLnBrk="0" hangingPunct="1">
              <a:defRPr sz="1690" kern="1200">
                <a:solidFill>
                  <a:schemeClr val="tx1"/>
                </a:solidFill>
                <a:latin typeface="+mn-lt"/>
                <a:ea typeface="+mn-ea"/>
                <a:cs typeface="+mn-cs"/>
              </a:defRPr>
            </a:lvl6pPr>
            <a:lvl7pPr marL="2575316" algn="l" defTabSz="858439" rtl="0" eaLnBrk="1" latinLnBrk="0" hangingPunct="1">
              <a:defRPr sz="1690" kern="1200">
                <a:solidFill>
                  <a:schemeClr val="tx1"/>
                </a:solidFill>
                <a:latin typeface="+mn-lt"/>
                <a:ea typeface="+mn-ea"/>
                <a:cs typeface="+mn-cs"/>
              </a:defRPr>
            </a:lvl7pPr>
            <a:lvl8pPr marL="3004536" algn="l" defTabSz="858439" rtl="0" eaLnBrk="1" latinLnBrk="0" hangingPunct="1">
              <a:defRPr sz="1690" kern="1200">
                <a:solidFill>
                  <a:schemeClr val="tx1"/>
                </a:solidFill>
                <a:latin typeface="+mn-lt"/>
                <a:ea typeface="+mn-ea"/>
                <a:cs typeface="+mn-cs"/>
              </a:defRPr>
            </a:lvl8pPr>
            <a:lvl9pPr marL="3433755" algn="l" defTabSz="858439" rtl="0" eaLnBrk="1" latinLnBrk="0" hangingPunct="1">
              <a:defRPr sz="1690" kern="1200">
                <a:solidFill>
                  <a:schemeClr val="tx1"/>
                </a:solidFill>
                <a:latin typeface="+mn-lt"/>
                <a:ea typeface="+mn-ea"/>
                <a:cs typeface="+mn-cs"/>
              </a:defRPr>
            </a:lvl9pPr>
          </a:lstStyle>
          <a:p>
            <a:pPr>
              <a:lnSpc>
                <a:spcPct val="90000"/>
              </a:lnSpc>
              <a:spcBef>
                <a:spcPts val="1000"/>
              </a:spcBef>
            </a:pPr>
            <a:r>
              <a:rPr lang="en-GB" sz="1400">
                <a:solidFill>
                  <a:srgbClr val="047B99"/>
                </a:solidFill>
                <a:ea typeface="Calibri"/>
                <a:cs typeface="Calibri"/>
              </a:rPr>
              <a:t>Source: European Climate Risk Assessment </a:t>
            </a:r>
            <a:endParaRPr lang="en-GB" sz="1400">
              <a:ea typeface="Calibri"/>
              <a:cs typeface="Calibri"/>
            </a:endParaRPr>
          </a:p>
          <a:p>
            <a:pPr algn="l"/>
            <a:endParaRPr lang="en-GB" sz="1650">
              <a:ea typeface="Calibri"/>
              <a:cs typeface="Calibri"/>
            </a:endParaRPr>
          </a:p>
        </p:txBody>
      </p:sp>
    </p:spTree>
    <p:extLst>
      <p:ext uri="{BB962C8B-B14F-4D97-AF65-F5344CB8AC3E}">
        <p14:creationId xmlns:p14="http://schemas.microsoft.com/office/powerpoint/2010/main" val="56619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622A-1EA8-B993-BDA5-7EBB9B954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760FF-7B7D-BA75-7BC6-A34CC97F23A1}"/>
              </a:ext>
            </a:extLst>
          </p:cNvPr>
          <p:cNvSpPr>
            <a:spLocks noGrp="1"/>
          </p:cNvSpPr>
          <p:nvPr>
            <p:ph type="title"/>
          </p:nvPr>
        </p:nvSpPr>
        <p:spPr>
          <a:xfrm>
            <a:off x="628650" y="151200"/>
            <a:ext cx="7886700" cy="732154"/>
          </a:xfrm>
        </p:spPr>
        <p:txBody>
          <a:bodyPr anchor="t">
            <a:normAutofit/>
          </a:bodyPr>
          <a:lstStyle/>
          <a:p>
            <a:r>
              <a:rPr lang="en-GB" b="0"/>
              <a:t>...while still subsidising fossil fuels</a:t>
            </a:r>
          </a:p>
          <a:p>
            <a:endParaRPr lang="en-GB" b="0"/>
          </a:p>
        </p:txBody>
      </p:sp>
      <p:sp>
        <p:nvSpPr>
          <p:cNvPr id="9" name="TextBox 8">
            <a:extLst>
              <a:ext uri="{FF2B5EF4-FFF2-40B4-BE49-F238E27FC236}">
                <a16:creationId xmlns:a16="http://schemas.microsoft.com/office/drawing/2014/main" id="{36CBF532-7225-3737-2F4B-2CD3D20C13E7}"/>
              </a:ext>
            </a:extLst>
          </p:cNvPr>
          <p:cNvSpPr txBox="1"/>
          <p:nvPr/>
        </p:nvSpPr>
        <p:spPr>
          <a:xfrm>
            <a:off x="6420590" y="1435682"/>
            <a:ext cx="2506869" cy="5034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28625" lvl="1">
              <a:lnSpc>
                <a:spcPct val="90000"/>
              </a:lnSpc>
              <a:spcBef>
                <a:spcPts val="500"/>
              </a:spcBef>
            </a:pPr>
            <a:r>
              <a:rPr lang="en-GB" sz="1600">
                <a:solidFill>
                  <a:srgbClr val="047B99"/>
                </a:solidFill>
                <a:latin typeface="Calibri"/>
                <a:ea typeface="Calibri"/>
                <a:cs typeface="Calibri"/>
              </a:rPr>
              <a:t>...Member States, also thanks to dedicated support from the EU budget, continue to provide environmentally harmful fossil fuel subsidies...</a:t>
            </a:r>
          </a:p>
          <a:p>
            <a:pPr marL="428625" lvl="1">
              <a:lnSpc>
                <a:spcPct val="90000"/>
              </a:lnSpc>
              <a:spcBef>
                <a:spcPts val="500"/>
              </a:spcBef>
            </a:pPr>
            <a:endParaRPr lang="en-GB" sz="1600">
              <a:solidFill>
                <a:srgbClr val="047B99"/>
              </a:solidFill>
              <a:latin typeface="Calibri"/>
              <a:ea typeface="Calibri"/>
              <a:cs typeface="Calibri"/>
            </a:endParaRPr>
          </a:p>
          <a:p>
            <a:pPr marL="428625" lvl="1">
              <a:lnSpc>
                <a:spcPct val="90000"/>
              </a:lnSpc>
              <a:spcBef>
                <a:spcPts val="500"/>
              </a:spcBef>
            </a:pPr>
            <a:r>
              <a:rPr lang="en-GB" sz="1600">
                <a:solidFill>
                  <a:srgbClr val="047B99"/>
                </a:solidFill>
                <a:latin typeface="Calibri"/>
                <a:ea typeface="Calibri"/>
                <a:cs typeface="Calibri"/>
              </a:rPr>
              <a:t>In 2023, EUR 136 billion to harmful subsidies...</a:t>
            </a:r>
          </a:p>
          <a:p>
            <a:pPr marL="428625" lvl="1">
              <a:lnSpc>
                <a:spcPct val="90000"/>
              </a:lnSpc>
              <a:spcBef>
                <a:spcPts val="500"/>
              </a:spcBef>
            </a:pPr>
            <a:endParaRPr lang="en-GB" sz="1600">
              <a:solidFill>
                <a:srgbClr val="047B99"/>
              </a:solidFill>
              <a:latin typeface="Calibri"/>
              <a:ea typeface="Calibri"/>
              <a:cs typeface="Calibri"/>
            </a:endParaRPr>
          </a:p>
          <a:p>
            <a:pPr marL="428625" lvl="1">
              <a:lnSpc>
                <a:spcPct val="90000"/>
              </a:lnSpc>
              <a:spcBef>
                <a:spcPts val="500"/>
              </a:spcBef>
            </a:pPr>
            <a:r>
              <a:rPr lang="en-GB" sz="1600">
                <a:solidFill>
                  <a:srgbClr val="047B99"/>
                </a:solidFill>
                <a:latin typeface="Calibri"/>
                <a:ea typeface="Calibri"/>
                <a:cs typeface="Calibri"/>
              </a:rPr>
              <a:t>48% of fossil fuel subsidies </a:t>
            </a:r>
            <a:br>
              <a:rPr lang="en-GB" sz="1600">
                <a:solidFill>
                  <a:srgbClr val="047B99"/>
                </a:solidFill>
                <a:latin typeface="Calibri"/>
                <a:ea typeface="Calibri"/>
                <a:cs typeface="Calibri"/>
              </a:rPr>
            </a:br>
            <a:r>
              <a:rPr lang="en-GB" sz="1600">
                <a:solidFill>
                  <a:srgbClr val="047B99"/>
                </a:solidFill>
                <a:latin typeface="Calibri"/>
                <a:ea typeface="Calibri"/>
                <a:cs typeface="Calibri"/>
              </a:rPr>
              <a:t>(EUR 53 billion) </a:t>
            </a:r>
            <a:br>
              <a:rPr lang="en-GB" sz="1600">
                <a:solidFill>
                  <a:srgbClr val="047B99"/>
                </a:solidFill>
                <a:latin typeface="Calibri"/>
                <a:ea typeface="Calibri"/>
                <a:cs typeface="Calibri"/>
              </a:rPr>
            </a:br>
            <a:r>
              <a:rPr lang="en-GB" sz="1600">
                <a:solidFill>
                  <a:srgbClr val="047B99"/>
                </a:solidFill>
                <a:latin typeface="Calibri"/>
                <a:ea typeface="Calibri"/>
                <a:cs typeface="Calibri"/>
              </a:rPr>
              <a:t>have no end date by 2030 or at all </a:t>
            </a:r>
            <a:br>
              <a:rPr lang="en-GB" sz="1600">
                <a:solidFill>
                  <a:srgbClr val="047B99"/>
                </a:solidFill>
                <a:latin typeface="Calibri"/>
                <a:ea typeface="Calibri"/>
                <a:cs typeface="Calibri"/>
              </a:rPr>
            </a:br>
            <a:br>
              <a:rPr lang="en-GB" sz="1600">
                <a:latin typeface="Calibri"/>
                <a:ea typeface="Calibri"/>
                <a:cs typeface="Calibri"/>
              </a:rPr>
            </a:br>
            <a:r>
              <a:rPr lang="en-GB" sz="1600">
                <a:solidFill>
                  <a:srgbClr val="047B99"/>
                </a:solidFill>
                <a:latin typeface="Calibri"/>
                <a:ea typeface="Calibri"/>
                <a:cs typeface="Calibri"/>
              </a:rPr>
              <a:t>(</a:t>
            </a:r>
            <a:r>
              <a:rPr lang="en-GB" sz="1600">
                <a:solidFill>
                  <a:srgbClr val="047B99"/>
                </a:solidFill>
                <a:latin typeface="Calibri"/>
                <a:ea typeface="Calibri"/>
                <a:cs typeface="Calibri"/>
                <a:hlinkClick r:id="rId2"/>
              </a:rPr>
              <a:t>EC, 2024</a:t>
            </a:r>
            <a:r>
              <a:rPr lang="en-GB" sz="1600">
                <a:solidFill>
                  <a:srgbClr val="047B99"/>
                </a:solidFill>
                <a:latin typeface="Calibri"/>
                <a:ea typeface="Calibri"/>
                <a:cs typeface="Calibri"/>
              </a:rPr>
              <a:t>)</a:t>
            </a:r>
            <a:endParaRPr lang="en-GB" sz="1600">
              <a:solidFill>
                <a:srgbClr val="047B99"/>
              </a:solidFill>
              <a:ea typeface="Calibri"/>
              <a:cs typeface="Calibri"/>
            </a:endParaRPr>
          </a:p>
          <a:p>
            <a:endParaRPr lang="en-GB" sz="1650">
              <a:ea typeface="Calibri"/>
              <a:cs typeface="Calibri"/>
            </a:endParaRPr>
          </a:p>
        </p:txBody>
      </p:sp>
      <p:pic>
        <p:nvPicPr>
          <p:cNvPr id="20" name="Content Placeholder 19">
            <a:extLst>
              <a:ext uri="{FF2B5EF4-FFF2-40B4-BE49-F238E27FC236}">
                <a16:creationId xmlns:a16="http://schemas.microsoft.com/office/drawing/2014/main" id="{EF447BEC-7D36-6568-C980-85C990D2D941}"/>
              </a:ext>
            </a:extLst>
          </p:cNvPr>
          <p:cNvPicPr>
            <a:picLocks noGrp="1" noChangeAspect="1"/>
          </p:cNvPicPr>
          <p:nvPr>
            <p:ph idx="1"/>
          </p:nvPr>
        </p:nvPicPr>
        <p:blipFill>
          <a:blip r:embed="rId3"/>
          <a:srcRect l="2450" t="4744" r="5297" b="15809"/>
          <a:stretch>
            <a:fillRect/>
          </a:stretch>
        </p:blipFill>
        <p:spPr>
          <a:xfrm>
            <a:off x="633186" y="1675194"/>
            <a:ext cx="5571008" cy="3496101"/>
          </a:xfrm>
        </p:spPr>
      </p:pic>
      <p:sp>
        <p:nvSpPr>
          <p:cNvPr id="21" name="TextBox 20">
            <a:extLst>
              <a:ext uri="{FF2B5EF4-FFF2-40B4-BE49-F238E27FC236}">
                <a16:creationId xmlns:a16="http://schemas.microsoft.com/office/drawing/2014/main" id="{E52C9263-9866-9AD2-FCA3-6CC636734A6E}"/>
              </a:ext>
            </a:extLst>
          </p:cNvPr>
          <p:cNvSpPr txBox="1"/>
          <p:nvPr/>
        </p:nvSpPr>
        <p:spPr>
          <a:xfrm>
            <a:off x="575387" y="5473959"/>
            <a:ext cx="46964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047B99"/>
                </a:solidFill>
                <a:ea typeface="Calibri"/>
                <a:cs typeface="Calibri"/>
              </a:rPr>
              <a:t>Fossil fuel subsidies should be swiftly an immediately phased out, consistent with the </a:t>
            </a:r>
            <a:r>
              <a:rPr lang="en-GB" sz="1600">
                <a:solidFill>
                  <a:srgbClr val="047B99"/>
                </a:solidFill>
                <a:latin typeface="Calibri"/>
                <a:ea typeface="Calibri"/>
                <a:cs typeface="Calibri"/>
              </a:rPr>
              <a:t>ambition of limiting global warming to 1.5C.</a:t>
            </a:r>
            <a:endParaRPr lang="en-GB">
              <a:solidFill>
                <a:srgbClr val="000000"/>
              </a:solidFill>
              <a:latin typeface="Calibri"/>
              <a:ea typeface="Calibri" panose="020F0502020204030204"/>
              <a:cs typeface="Calibri" panose="020F0502020204030204"/>
            </a:endParaRPr>
          </a:p>
        </p:txBody>
      </p:sp>
    </p:spTree>
    <p:extLst>
      <p:ext uri="{BB962C8B-B14F-4D97-AF65-F5344CB8AC3E}">
        <p14:creationId xmlns:p14="http://schemas.microsoft.com/office/powerpoint/2010/main" val="368885326"/>
      </p:ext>
    </p:extLst>
  </p:cSld>
  <p:clrMapOvr>
    <a:masterClrMapping/>
  </p:clrMapOvr>
</p:sld>
</file>

<file path=ppt/theme/theme1.xml><?xml version="1.0" encoding="utf-8"?>
<a:theme xmlns:a="http://schemas.openxmlformats.org/drawingml/2006/main" name="HEAL OK">
  <a:themeElements>
    <a:clrScheme name="HEAL 1">
      <a:dk1>
        <a:srgbClr val="000000"/>
      </a:dk1>
      <a:lt1>
        <a:srgbClr val="FFFFFF"/>
      </a:lt1>
      <a:dk2>
        <a:srgbClr val="047B99"/>
      </a:dk2>
      <a:lt2>
        <a:srgbClr val="8B8E8B"/>
      </a:lt2>
      <a:accent1>
        <a:srgbClr val="C23A2A"/>
      </a:accent1>
      <a:accent2>
        <a:srgbClr val="535A5F"/>
      </a:accent2>
      <a:accent3>
        <a:srgbClr val="8FBB3F"/>
      </a:accent3>
      <a:accent4>
        <a:srgbClr val="E87D26"/>
      </a:accent4>
      <a:accent5>
        <a:srgbClr val="3896D3"/>
      </a:accent5>
      <a:accent6>
        <a:srgbClr val="F0C41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 PPT" id="{6ABFCE34-1295-2F40-B66F-F765FCFD680E}" vid="{6119A478-81B6-7D45-AB5D-A1E96F4E4B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fe200a-1aa1-46c7-aecd-18d0806756ff" xsi:nil="true"/>
    <image xmlns="21ae5cce-0676-4254-b028-d91f0cdbcda5" xsi:nil="true"/>
    <img xmlns="21ae5cce-0676-4254-b028-d91f0cdbcda5" xsi:nil="true"/>
    <lcf76f155ced4ddcb4097134ff3c332f xmlns="21ae5cce-0676-4254-b028-d91f0cdbcda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93A275A9850441B63E543CB2B863E3" ma:contentTypeVersion="18" ma:contentTypeDescription="Crée un document." ma:contentTypeScope="" ma:versionID="dc6a91bb3581e3a95dda514011675474">
  <xsd:schema xmlns:xsd="http://www.w3.org/2001/XMLSchema" xmlns:xs="http://www.w3.org/2001/XMLSchema" xmlns:p="http://schemas.microsoft.com/office/2006/metadata/properties" xmlns:ns2="21ae5cce-0676-4254-b028-d91f0cdbcda5" xmlns:ns3="67fe200a-1aa1-46c7-aecd-18d0806756ff" targetNamespace="http://schemas.microsoft.com/office/2006/metadata/properties" ma:root="true" ma:fieldsID="5a4ec12368f35ac95fd7040cb45791a7" ns2:_="" ns3:_="">
    <xsd:import namespace="21ae5cce-0676-4254-b028-d91f0cdbcda5"/>
    <xsd:import namespace="67fe200a-1aa1-46c7-aecd-18d0806756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image" minOccurs="0"/>
                <xsd:element ref="ns2:img"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e5cce-0676-4254-b028-d91f0cdbcd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873ccf90-74d2-4d8e-bdd0-a1eafadac1e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image" ma:index="23" nillable="true" ma:displayName="image" ma:format="Thumbnail" ma:internalName="image">
      <xsd:simpleType>
        <xsd:restriction base="dms:Unknown"/>
      </xsd:simpleType>
    </xsd:element>
    <xsd:element name="img" ma:index="24" nillable="true" ma:displayName="img" ma:format="Thumbnail" ma:internalName="img">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e200a-1aa1-46c7-aecd-18d0806756ff" elementFormDefault="qualified">
    <xsd:import namespace="http://schemas.microsoft.com/office/2006/documentManagement/types"/>
    <xsd:import namespace="http://schemas.microsoft.com/office/infopath/2007/PartnerControls"/>
    <xsd:element name="TaxCatchAll" ma:index="16" nillable="true" ma:displayName="Colonne Attraper tout de Taxonomie" ma:hidden="true" ma:list="{e3827c60-a9f5-46bf-89cc-f1b79d827254}" ma:internalName="TaxCatchAll" ma:showField="CatchAllData" ma:web="67fe200a-1aa1-46c7-aecd-18d0806756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EAF42-5565-45EB-AFB6-085634324D1C}">
  <ds:schemaRefs>
    <ds:schemaRef ds:uri="21ae5cce-0676-4254-b028-d91f0cdbcda5"/>
    <ds:schemaRef ds:uri="67fe200a-1aa1-46c7-aecd-18d0806756f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8B2819-E0FB-48BB-ABE5-C782854AAC5F}">
  <ds:schemaRefs>
    <ds:schemaRef ds:uri="http://schemas.microsoft.com/sharepoint/v3/contenttype/forms"/>
  </ds:schemaRefs>
</ds:datastoreItem>
</file>

<file path=customXml/itemProps3.xml><?xml version="1.0" encoding="utf-8"?>
<ds:datastoreItem xmlns:ds="http://schemas.openxmlformats.org/officeDocument/2006/customXml" ds:itemID="{F5ED54AA-9537-44CD-B71C-871E39660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ae5cce-0676-4254-b028-d91f0cdbcda5"/>
    <ds:schemaRef ds:uri="67fe200a-1aa1-46c7-aecd-18d080675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emplate>
  <TotalTime>0</TotalTime>
  <Words>1788</Words>
  <Application>Microsoft Office PowerPoint</Application>
  <PresentationFormat>On-screen Show (4:3)</PresentationFormat>
  <Paragraphs>159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HEAL OK</vt:lpstr>
      <vt:lpstr>Climate &amp; Health Advocacy Call</vt:lpstr>
      <vt:lpstr>Overview</vt:lpstr>
      <vt:lpstr>2025/26 – Key Climate Dates </vt:lpstr>
      <vt:lpstr>EU Update 1/2</vt:lpstr>
      <vt:lpstr>EU Update 2/2</vt:lpstr>
      <vt:lpstr>Climate Risks  </vt:lpstr>
      <vt:lpstr>Amid Rising Temperatures... </vt:lpstr>
      <vt:lpstr>...EU climate effort is dwindling... </vt:lpstr>
      <vt:lpstr>...while still subsidising fossil fuels </vt:lpstr>
      <vt:lpstr>Climate ambition should step up </vt:lpstr>
      <vt:lpstr>Climate-related Health Impacts </vt:lpstr>
      <vt:lpstr>Urgency to Act on Health Risks</vt:lpstr>
      <vt:lpstr>Heat – Largest &amp; Most Urgent Hazard </vt:lpstr>
      <vt:lpstr>Presence of HHAPs in Europe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Perroud</dc:creator>
  <cp:lastModifiedBy>Claudio Lanza</cp:lastModifiedBy>
  <cp:revision>186</cp:revision>
  <dcterms:created xsi:type="dcterms:W3CDTF">2019-06-21T13:34:50Z</dcterms:created>
  <dcterms:modified xsi:type="dcterms:W3CDTF">2025-05-21T09:19:44Z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0x0101008E93A275A9850441B63E543CB2B863E3</vt:lpwstr>
  </property>
  <property fmtid="{D5CDD505-2E9C-101B-9397-08002B2CF9AE}" pid="3" name="MediaServiceImageTags">
    <vt:lpwstr/>
  </property>
</Properties>
</file>